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29" r:id="rId1"/>
  </p:sldMasterIdLst>
  <p:sldIdLst>
    <p:sldId id="267" r:id="rId2"/>
    <p:sldId id="256" r:id="rId3"/>
    <p:sldId id="269" r:id="rId4"/>
    <p:sldId id="273" r:id="rId5"/>
    <p:sldId id="274" r:id="rId6"/>
    <p:sldId id="275" r:id="rId7"/>
    <p:sldId id="291" r:id="rId8"/>
    <p:sldId id="257" r:id="rId9"/>
    <p:sldId id="268" r:id="rId10"/>
    <p:sldId id="270" r:id="rId11"/>
    <p:sldId id="258" r:id="rId12"/>
    <p:sldId id="263" r:id="rId13"/>
    <p:sldId id="292" r:id="rId14"/>
    <p:sldId id="262" r:id="rId15"/>
    <p:sldId id="271" r:id="rId16"/>
    <p:sldId id="276" r:id="rId17"/>
    <p:sldId id="278" r:id="rId18"/>
    <p:sldId id="289" r:id="rId19"/>
    <p:sldId id="290" r:id="rId20"/>
    <p:sldId id="264" r:id="rId21"/>
    <p:sldId id="265" r:id="rId22"/>
    <p:sldId id="280" r:id="rId23"/>
    <p:sldId id="281" r:id="rId24"/>
    <p:sldId id="282" r:id="rId25"/>
    <p:sldId id="283" r:id="rId26"/>
    <p:sldId id="287" r:id="rId27"/>
    <p:sldId id="288" r:id="rId28"/>
    <p:sldId id="284" r:id="rId29"/>
    <p:sldId id="285" r:id="rId30"/>
    <p:sldId id="293" r:id="rId31"/>
    <p:sldId id="294" r:id="rId32"/>
    <p:sldId id="286" r:id="rId33"/>
    <p:sldId id="295" r:id="rId34"/>
    <p:sldId id="305" r:id="rId35"/>
    <p:sldId id="306" r:id="rId36"/>
    <p:sldId id="310" r:id="rId37"/>
    <p:sldId id="309" r:id="rId38"/>
    <p:sldId id="311" r:id="rId39"/>
    <p:sldId id="312" r:id="rId40"/>
    <p:sldId id="307" r:id="rId41"/>
    <p:sldId id="308" r:id="rId42"/>
    <p:sldId id="296" r:id="rId43"/>
    <p:sldId id="297" r:id="rId44"/>
    <p:sldId id="298" r:id="rId45"/>
    <p:sldId id="299" r:id="rId46"/>
    <p:sldId id="300" r:id="rId47"/>
    <p:sldId id="301" r:id="rId48"/>
    <p:sldId id="302" r:id="rId49"/>
    <p:sldId id="303" r:id="rId50"/>
    <p:sldId id="304" r:id="rId51"/>
    <p:sldId id="313" r:id="rId52"/>
    <p:sldId id="314" r:id="rId5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Garamond" panose="02020404030301010803" pitchFamily="18"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Garamond" panose="02020404030301010803" pitchFamily="18"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Garamond" panose="02020404030301010803" pitchFamily="18"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Garamond" panose="02020404030301010803" pitchFamily="18"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Garamond" panose="02020404030301010803" pitchFamily="18" charset="0"/>
        <a:ea typeface="+mn-ea"/>
        <a:cs typeface="Arial" panose="020B0604020202020204" pitchFamily="34" charset="0"/>
      </a:defRPr>
    </a:lvl5pPr>
    <a:lvl6pPr marL="2286000" algn="r" defTabSz="914400" rtl="1" eaLnBrk="1" latinLnBrk="0" hangingPunct="1">
      <a:defRPr kern="1200">
        <a:solidFill>
          <a:schemeClr val="tx1"/>
        </a:solidFill>
        <a:latin typeface="Garamond" panose="02020404030301010803" pitchFamily="18" charset="0"/>
        <a:ea typeface="+mn-ea"/>
        <a:cs typeface="Arial" panose="020B0604020202020204" pitchFamily="34" charset="0"/>
      </a:defRPr>
    </a:lvl6pPr>
    <a:lvl7pPr marL="2743200" algn="r" defTabSz="914400" rtl="1" eaLnBrk="1" latinLnBrk="0" hangingPunct="1">
      <a:defRPr kern="1200">
        <a:solidFill>
          <a:schemeClr val="tx1"/>
        </a:solidFill>
        <a:latin typeface="Garamond" panose="02020404030301010803" pitchFamily="18" charset="0"/>
        <a:ea typeface="+mn-ea"/>
        <a:cs typeface="Arial" panose="020B0604020202020204" pitchFamily="34" charset="0"/>
      </a:defRPr>
    </a:lvl7pPr>
    <a:lvl8pPr marL="3200400" algn="r" defTabSz="914400" rtl="1" eaLnBrk="1" latinLnBrk="0" hangingPunct="1">
      <a:defRPr kern="1200">
        <a:solidFill>
          <a:schemeClr val="tx1"/>
        </a:solidFill>
        <a:latin typeface="Garamond" panose="02020404030301010803" pitchFamily="18" charset="0"/>
        <a:ea typeface="+mn-ea"/>
        <a:cs typeface="Arial" panose="020B0604020202020204" pitchFamily="34" charset="0"/>
      </a:defRPr>
    </a:lvl8pPr>
    <a:lvl9pPr marL="3657600" algn="r" defTabSz="914400" rtl="1" eaLnBrk="1" latinLnBrk="0" hangingPunct="1">
      <a:defRPr kern="1200">
        <a:solidFill>
          <a:schemeClr val="tx1"/>
        </a:solidFill>
        <a:latin typeface="Garamond" panose="02020404030301010803" pitchFamily="18"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07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80155CF-275D-4646-8DA6-F36E7470DBDA}" type="slidenum">
              <a:rPr lang="en-US" altLang="fa-IR" smtClean="0"/>
              <a:pPr>
                <a:defRPr/>
              </a:pPr>
              <a:t>‹#›</a:t>
            </a:fld>
            <a:endParaRPr lang="en-US" altLang="fa-IR"/>
          </a:p>
        </p:txBody>
      </p:sp>
    </p:spTree>
    <p:extLst>
      <p:ext uri="{BB962C8B-B14F-4D97-AF65-F5344CB8AC3E}">
        <p14:creationId xmlns:p14="http://schemas.microsoft.com/office/powerpoint/2010/main" val="1092981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5A01A04-1F62-4C52-94E7-4EE81DFA9711}" type="slidenum">
              <a:rPr lang="en-US" altLang="fa-IR" smtClean="0"/>
              <a:pPr>
                <a:defRPr/>
              </a:pPr>
              <a:t>‹#›</a:t>
            </a:fld>
            <a:endParaRPr lang="en-US" altLang="fa-IR"/>
          </a:p>
        </p:txBody>
      </p:sp>
    </p:spTree>
    <p:extLst>
      <p:ext uri="{BB962C8B-B14F-4D97-AF65-F5344CB8AC3E}">
        <p14:creationId xmlns:p14="http://schemas.microsoft.com/office/powerpoint/2010/main" val="190012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5A01A04-1F62-4C52-94E7-4EE81DFA9711}" type="slidenum">
              <a:rPr lang="en-US" altLang="fa-IR" smtClean="0"/>
              <a:pPr>
                <a:defRPr/>
              </a:pPr>
              <a:t>‹#›</a:t>
            </a:fld>
            <a:endParaRPr lang="en-US" altLang="fa-IR"/>
          </a:p>
        </p:txBody>
      </p:sp>
    </p:spTree>
    <p:extLst>
      <p:ext uri="{BB962C8B-B14F-4D97-AF65-F5344CB8AC3E}">
        <p14:creationId xmlns:p14="http://schemas.microsoft.com/office/powerpoint/2010/main" val="38375754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5A01A04-1F62-4C52-94E7-4EE81DFA9711}" type="slidenum">
              <a:rPr lang="en-US" altLang="fa-IR" smtClean="0"/>
              <a:pPr>
                <a:defRPr/>
              </a:pPr>
              <a:t>‹#›</a:t>
            </a:fld>
            <a:endParaRPr lang="en-US" altLang="fa-I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8634404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5A01A04-1F62-4C52-94E7-4EE81DFA9711}" type="slidenum">
              <a:rPr lang="en-US" altLang="fa-IR" smtClean="0"/>
              <a:pPr>
                <a:defRPr/>
              </a:pPr>
              <a:t>‹#›</a:t>
            </a:fld>
            <a:endParaRPr lang="en-US" altLang="fa-IR"/>
          </a:p>
        </p:txBody>
      </p:sp>
    </p:spTree>
    <p:extLst>
      <p:ext uri="{BB962C8B-B14F-4D97-AF65-F5344CB8AC3E}">
        <p14:creationId xmlns:p14="http://schemas.microsoft.com/office/powerpoint/2010/main" val="23638201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defRPr/>
            </a:pPr>
            <a:endParaRPr lang="en-US"/>
          </a:p>
        </p:txBody>
      </p:sp>
      <p:sp>
        <p:nvSpPr>
          <p:cNvPr id="4"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5A01A04-1F62-4C52-94E7-4EE81DFA9711}" type="slidenum">
              <a:rPr lang="en-US" altLang="fa-IR" smtClean="0"/>
              <a:pPr>
                <a:defRPr/>
              </a:pPr>
              <a:t>‹#›</a:t>
            </a:fld>
            <a:endParaRPr lang="en-US" altLang="fa-IR"/>
          </a:p>
        </p:txBody>
      </p:sp>
    </p:spTree>
    <p:extLst>
      <p:ext uri="{BB962C8B-B14F-4D97-AF65-F5344CB8AC3E}">
        <p14:creationId xmlns:p14="http://schemas.microsoft.com/office/powerpoint/2010/main" val="41116457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defRPr/>
            </a:pPr>
            <a:endParaRPr lang="en-US"/>
          </a:p>
        </p:txBody>
      </p:sp>
      <p:sp>
        <p:nvSpPr>
          <p:cNvPr id="4"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5A01A04-1F62-4C52-94E7-4EE81DFA9711}" type="slidenum">
              <a:rPr lang="en-US" altLang="fa-IR" smtClean="0"/>
              <a:pPr>
                <a:defRPr/>
              </a:pPr>
              <a:t>‹#›</a:t>
            </a:fld>
            <a:endParaRPr lang="en-US" altLang="fa-IR"/>
          </a:p>
        </p:txBody>
      </p:sp>
    </p:spTree>
    <p:extLst>
      <p:ext uri="{BB962C8B-B14F-4D97-AF65-F5344CB8AC3E}">
        <p14:creationId xmlns:p14="http://schemas.microsoft.com/office/powerpoint/2010/main" val="12975502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12C868E-7FD1-476A-96FE-87ABF1D9C85B}" type="slidenum">
              <a:rPr lang="en-US" altLang="fa-IR" smtClean="0"/>
              <a:pPr>
                <a:defRPr/>
              </a:pPr>
              <a:t>‹#›</a:t>
            </a:fld>
            <a:endParaRPr lang="en-US" altLang="fa-IR"/>
          </a:p>
        </p:txBody>
      </p:sp>
    </p:spTree>
    <p:extLst>
      <p:ext uri="{BB962C8B-B14F-4D97-AF65-F5344CB8AC3E}">
        <p14:creationId xmlns:p14="http://schemas.microsoft.com/office/powerpoint/2010/main" val="35233769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83ED67-77D6-43ED-A146-E988B60A9984}" type="slidenum">
              <a:rPr lang="en-US" altLang="fa-IR" smtClean="0"/>
              <a:pPr>
                <a:defRPr/>
              </a:pPr>
              <a:t>‹#›</a:t>
            </a:fld>
            <a:endParaRPr lang="en-US" altLang="fa-IR"/>
          </a:p>
        </p:txBody>
      </p:sp>
    </p:spTree>
    <p:extLst>
      <p:ext uri="{BB962C8B-B14F-4D97-AF65-F5344CB8AC3E}">
        <p14:creationId xmlns:p14="http://schemas.microsoft.com/office/powerpoint/2010/main" val="31560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B203C69-BA3D-43C9-9DC1-C874F51BF4AD}" type="slidenum">
              <a:rPr lang="en-US" altLang="fa-IR" smtClean="0"/>
              <a:pPr>
                <a:defRPr/>
              </a:pPr>
              <a:t>‹#›</a:t>
            </a:fld>
            <a:endParaRPr lang="en-US" altLang="fa-IR"/>
          </a:p>
        </p:txBody>
      </p:sp>
    </p:spTree>
    <p:extLst>
      <p:ext uri="{BB962C8B-B14F-4D97-AF65-F5344CB8AC3E}">
        <p14:creationId xmlns:p14="http://schemas.microsoft.com/office/powerpoint/2010/main" val="25564790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780FE24-9869-41CE-AE3F-B366EBA6BB23}" type="slidenum">
              <a:rPr lang="en-US" altLang="fa-IR" smtClean="0"/>
              <a:pPr>
                <a:defRPr/>
              </a:pPr>
              <a:t>‹#›</a:t>
            </a:fld>
            <a:endParaRPr lang="en-US" altLang="fa-IR"/>
          </a:p>
        </p:txBody>
      </p:sp>
    </p:spTree>
    <p:extLst>
      <p:ext uri="{BB962C8B-B14F-4D97-AF65-F5344CB8AC3E}">
        <p14:creationId xmlns:p14="http://schemas.microsoft.com/office/powerpoint/2010/main" val="503253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A62E079A-A0F3-41C4-9DC0-A8AB85496AF7}" type="slidenum">
              <a:rPr lang="en-US" altLang="fa-IR" smtClean="0"/>
              <a:pPr>
                <a:defRPr/>
              </a:pPr>
              <a:t>‹#›</a:t>
            </a:fld>
            <a:endParaRPr lang="en-US" altLang="fa-IR"/>
          </a:p>
        </p:txBody>
      </p:sp>
    </p:spTree>
    <p:extLst>
      <p:ext uri="{BB962C8B-B14F-4D97-AF65-F5344CB8AC3E}">
        <p14:creationId xmlns:p14="http://schemas.microsoft.com/office/powerpoint/2010/main" val="1686444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4426407B-E931-4A93-AE6C-462A715C1D89}" type="slidenum">
              <a:rPr lang="en-US" altLang="fa-IR" smtClean="0"/>
              <a:pPr>
                <a:defRPr/>
              </a:pPr>
              <a:t>‹#›</a:t>
            </a:fld>
            <a:endParaRPr lang="en-US" altLang="fa-IR"/>
          </a:p>
        </p:txBody>
      </p:sp>
    </p:spTree>
    <p:extLst>
      <p:ext uri="{BB962C8B-B14F-4D97-AF65-F5344CB8AC3E}">
        <p14:creationId xmlns:p14="http://schemas.microsoft.com/office/powerpoint/2010/main" val="234447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pPr>
              <a:defRPr/>
            </a:pPr>
            <a:endParaRPr lang="en-US"/>
          </a:p>
        </p:txBody>
      </p:sp>
      <p:sp>
        <p:nvSpPr>
          <p:cNvPr id="5" name="Footer Placeholder 3"/>
          <p:cNvSpPr>
            <a:spLocks noGrp="1"/>
          </p:cNvSpPr>
          <p:nvPr>
            <p:ph type="ftr" sz="quarter" idx="11"/>
          </p:nvPr>
        </p:nvSpPr>
        <p:spPr/>
        <p:txBody>
          <a:bodyPr/>
          <a:lstStyle/>
          <a:p>
            <a:pPr>
              <a:defRPr/>
            </a:pPr>
            <a:endParaRPr lang="en-US"/>
          </a:p>
        </p:txBody>
      </p:sp>
      <p:sp>
        <p:nvSpPr>
          <p:cNvPr id="6" name="Slide Number Placeholder 4"/>
          <p:cNvSpPr>
            <a:spLocks noGrp="1"/>
          </p:cNvSpPr>
          <p:nvPr>
            <p:ph type="sldNum" sz="quarter" idx="12"/>
          </p:nvPr>
        </p:nvSpPr>
        <p:spPr/>
        <p:txBody>
          <a:bodyPr/>
          <a:lstStyle/>
          <a:p>
            <a:pPr>
              <a:defRPr/>
            </a:pPr>
            <a:fld id="{9A9A1449-19E3-4B6D-A507-F26EA1FDB869}" type="slidenum">
              <a:rPr lang="en-US" altLang="fa-IR" smtClean="0"/>
              <a:pPr>
                <a:defRPr/>
              </a:pPr>
              <a:t>‹#›</a:t>
            </a:fld>
            <a:endParaRPr lang="en-US" altLang="fa-IR"/>
          </a:p>
        </p:txBody>
      </p:sp>
    </p:spTree>
    <p:extLst>
      <p:ext uri="{BB962C8B-B14F-4D97-AF65-F5344CB8AC3E}">
        <p14:creationId xmlns:p14="http://schemas.microsoft.com/office/powerpoint/2010/main" val="1217800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a:defRPr/>
            </a:pPr>
            <a:endParaRPr lang="en-US"/>
          </a:p>
        </p:txBody>
      </p:sp>
      <p:sp>
        <p:nvSpPr>
          <p:cNvPr id="5" name="Footer Placeholder 2"/>
          <p:cNvSpPr>
            <a:spLocks noGrp="1"/>
          </p:cNvSpPr>
          <p:nvPr>
            <p:ph type="ftr" sz="quarter" idx="11"/>
          </p:nvPr>
        </p:nvSpPr>
        <p:spPr/>
        <p:txBody>
          <a:bodyPr/>
          <a:lstStyle/>
          <a:p>
            <a:pPr>
              <a:defRPr/>
            </a:pPr>
            <a:endParaRPr lang="en-US"/>
          </a:p>
        </p:txBody>
      </p:sp>
      <p:sp>
        <p:nvSpPr>
          <p:cNvPr id="6" name="Slide Number Placeholder 3"/>
          <p:cNvSpPr>
            <a:spLocks noGrp="1"/>
          </p:cNvSpPr>
          <p:nvPr>
            <p:ph type="sldNum" sz="quarter" idx="12"/>
          </p:nvPr>
        </p:nvSpPr>
        <p:spPr/>
        <p:txBody>
          <a:bodyPr/>
          <a:lstStyle/>
          <a:p>
            <a:pPr>
              <a:defRPr/>
            </a:pPr>
            <a:fld id="{E9F03B14-205B-4302-A00D-811E1DF4C9F8}" type="slidenum">
              <a:rPr lang="en-US" altLang="fa-IR" smtClean="0"/>
              <a:pPr>
                <a:defRPr/>
              </a:pPr>
              <a:t>‹#›</a:t>
            </a:fld>
            <a:endParaRPr lang="en-US" altLang="fa-IR"/>
          </a:p>
        </p:txBody>
      </p:sp>
    </p:spTree>
    <p:extLst>
      <p:ext uri="{BB962C8B-B14F-4D97-AF65-F5344CB8AC3E}">
        <p14:creationId xmlns:p14="http://schemas.microsoft.com/office/powerpoint/2010/main" val="1840295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pPr>
              <a:defRPr/>
            </a:pPr>
            <a:endParaRPr lang="en-US"/>
          </a:p>
        </p:txBody>
      </p:sp>
      <p:sp>
        <p:nvSpPr>
          <p:cNvPr id="5" name="Footer Placeholder 5"/>
          <p:cNvSpPr>
            <a:spLocks noGrp="1"/>
          </p:cNvSpPr>
          <p:nvPr>
            <p:ph type="ftr" sz="quarter" idx="11"/>
          </p:nvPr>
        </p:nvSpPr>
        <p:spPr/>
        <p:txBody>
          <a:bodyPr/>
          <a:lstStyle/>
          <a:p>
            <a:pPr>
              <a:defRPr/>
            </a:pPr>
            <a:endParaRPr lang="en-US"/>
          </a:p>
        </p:txBody>
      </p:sp>
      <p:sp>
        <p:nvSpPr>
          <p:cNvPr id="6" name="Slide Number Placeholder 6"/>
          <p:cNvSpPr>
            <a:spLocks noGrp="1"/>
          </p:cNvSpPr>
          <p:nvPr>
            <p:ph type="sldNum" sz="quarter" idx="12"/>
          </p:nvPr>
        </p:nvSpPr>
        <p:spPr/>
        <p:txBody>
          <a:bodyPr/>
          <a:lstStyle/>
          <a:p>
            <a:pPr>
              <a:defRPr/>
            </a:pPr>
            <a:fld id="{DF12D989-4E06-4CAF-BC51-17A1F0AEE19A}" type="slidenum">
              <a:rPr lang="en-US" altLang="fa-IR" smtClean="0"/>
              <a:pPr>
                <a:defRPr/>
              </a:pPr>
              <a:t>‹#›</a:t>
            </a:fld>
            <a:endParaRPr lang="en-US" altLang="fa-IR"/>
          </a:p>
        </p:txBody>
      </p:sp>
    </p:spTree>
    <p:extLst>
      <p:ext uri="{BB962C8B-B14F-4D97-AF65-F5344CB8AC3E}">
        <p14:creationId xmlns:p14="http://schemas.microsoft.com/office/powerpoint/2010/main" val="994668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28D221EF-F36D-4483-BD73-E84402753F8E}" type="slidenum">
              <a:rPr lang="en-US" altLang="fa-IR" smtClean="0"/>
              <a:pPr>
                <a:defRPr/>
              </a:pPr>
              <a:t>‹#›</a:t>
            </a:fld>
            <a:endParaRPr lang="en-US" altLang="fa-IR"/>
          </a:p>
        </p:txBody>
      </p:sp>
    </p:spTree>
    <p:extLst>
      <p:ext uri="{BB962C8B-B14F-4D97-AF65-F5344CB8AC3E}">
        <p14:creationId xmlns:p14="http://schemas.microsoft.com/office/powerpoint/2010/main" val="3761014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a:defRPr/>
            </a:pPr>
            <a:endParaRPr 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a:defRPr/>
            </a:pPr>
            <a:endParaRPr lang="en-US"/>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a:defRPr/>
            </a:pPr>
            <a:fld id="{35A01A04-1F62-4C52-94E7-4EE81DFA9711}" type="slidenum">
              <a:rPr lang="en-US" altLang="fa-IR" smtClean="0"/>
              <a:pPr>
                <a:defRPr/>
              </a:pPr>
              <a:t>‹#›</a:t>
            </a:fld>
            <a:endParaRPr lang="en-US" altLang="fa-IR"/>
          </a:p>
        </p:txBody>
      </p:sp>
    </p:spTree>
    <p:extLst>
      <p:ext uri="{BB962C8B-B14F-4D97-AF65-F5344CB8AC3E}">
        <p14:creationId xmlns:p14="http://schemas.microsoft.com/office/powerpoint/2010/main" val="1884733164"/>
      </p:ext>
    </p:extLst>
  </p:cSld>
  <p:clrMap bg1="dk1" tx1="lt1" bg2="dk2" tx2="lt2" accent1="accent1" accent2="accent2" accent3="accent3" accent4="accent4" accent5="accent5" accent6="accent6" hlink="hlink" folHlink="folHlink"/>
  <p:sldLayoutIdLst>
    <p:sldLayoutId id="2147484130" r:id="rId1"/>
    <p:sldLayoutId id="2147484131" r:id="rId2"/>
    <p:sldLayoutId id="2147484132" r:id="rId3"/>
    <p:sldLayoutId id="2147484133" r:id="rId4"/>
    <p:sldLayoutId id="2147484134" r:id="rId5"/>
    <p:sldLayoutId id="2147484135" r:id="rId6"/>
    <p:sldLayoutId id="2147484136" r:id="rId7"/>
    <p:sldLayoutId id="2147484137" r:id="rId8"/>
    <p:sldLayoutId id="2147484138" r:id="rId9"/>
    <p:sldLayoutId id="2147484139" r:id="rId10"/>
    <p:sldLayoutId id="2147484140" r:id="rId11"/>
    <p:sldLayoutId id="2147484141" r:id="rId12"/>
    <p:sldLayoutId id="2147484142" r:id="rId13"/>
    <p:sldLayoutId id="2147484143" r:id="rId14"/>
    <p:sldLayoutId id="2147484144" r:id="rId15"/>
    <p:sldLayoutId id="2147484145" r:id="rId16"/>
    <p:sldLayoutId id="2147484146" r:id="rId17"/>
  </p:sldLayoutIdLst>
  <p:txStyles>
    <p:titleStyle>
      <a:lvl1pPr algn="l" defTabSz="457207"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6" indent="-342906" algn="r" defTabSz="457207"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r" defTabSz="457207"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7" rtl="1" eaLnBrk="1" latinLnBrk="0" hangingPunct="1">
        <a:defRPr sz="1800" kern="1200">
          <a:solidFill>
            <a:schemeClr val="tx1"/>
          </a:solidFill>
          <a:latin typeface="+mn-lt"/>
          <a:ea typeface="+mn-ea"/>
          <a:cs typeface="+mn-cs"/>
        </a:defRPr>
      </a:lvl1pPr>
      <a:lvl2pPr marL="457207" algn="r" defTabSz="457207" rtl="1" eaLnBrk="1" latinLnBrk="0" hangingPunct="1">
        <a:defRPr sz="1800" kern="1200">
          <a:solidFill>
            <a:schemeClr val="tx1"/>
          </a:solidFill>
          <a:latin typeface="+mn-lt"/>
          <a:ea typeface="+mn-ea"/>
          <a:cs typeface="+mn-cs"/>
        </a:defRPr>
      </a:lvl2pPr>
      <a:lvl3pPr marL="914415" algn="r" defTabSz="457207" rtl="1" eaLnBrk="1" latinLnBrk="0" hangingPunct="1">
        <a:defRPr sz="1800" kern="1200">
          <a:solidFill>
            <a:schemeClr val="tx1"/>
          </a:solidFill>
          <a:latin typeface="+mn-lt"/>
          <a:ea typeface="+mn-ea"/>
          <a:cs typeface="+mn-cs"/>
        </a:defRPr>
      </a:lvl3pPr>
      <a:lvl4pPr marL="1371622" algn="r" defTabSz="457207" rtl="1" eaLnBrk="1" latinLnBrk="0" hangingPunct="1">
        <a:defRPr sz="1800" kern="1200">
          <a:solidFill>
            <a:schemeClr val="tx1"/>
          </a:solidFill>
          <a:latin typeface="+mn-lt"/>
          <a:ea typeface="+mn-ea"/>
          <a:cs typeface="+mn-cs"/>
        </a:defRPr>
      </a:lvl4pPr>
      <a:lvl5pPr marL="1828831" algn="r" defTabSz="457207" rtl="1" eaLnBrk="1" latinLnBrk="0" hangingPunct="1">
        <a:defRPr sz="1800" kern="1200">
          <a:solidFill>
            <a:schemeClr val="tx1"/>
          </a:solidFill>
          <a:latin typeface="+mn-lt"/>
          <a:ea typeface="+mn-ea"/>
          <a:cs typeface="+mn-cs"/>
        </a:defRPr>
      </a:lvl5pPr>
      <a:lvl6pPr marL="2286038" algn="r" defTabSz="457207" rtl="1" eaLnBrk="1" latinLnBrk="0" hangingPunct="1">
        <a:defRPr sz="1800" kern="1200">
          <a:solidFill>
            <a:schemeClr val="tx1"/>
          </a:solidFill>
          <a:latin typeface="+mn-lt"/>
          <a:ea typeface="+mn-ea"/>
          <a:cs typeface="+mn-cs"/>
        </a:defRPr>
      </a:lvl6pPr>
      <a:lvl7pPr marL="2743246" algn="r" defTabSz="457207" rtl="1" eaLnBrk="1" latinLnBrk="0" hangingPunct="1">
        <a:defRPr sz="1800" kern="1200">
          <a:solidFill>
            <a:schemeClr val="tx1"/>
          </a:solidFill>
          <a:latin typeface="+mn-lt"/>
          <a:ea typeface="+mn-ea"/>
          <a:cs typeface="+mn-cs"/>
        </a:defRPr>
      </a:lvl7pPr>
      <a:lvl8pPr marL="3200453" algn="r" defTabSz="457207" rtl="1" eaLnBrk="1" latinLnBrk="0" hangingPunct="1">
        <a:defRPr sz="1800" kern="1200">
          <a:solidFill>
            <a:schemeClr val="tx1"/>
          </a:solidFill>
          <a:latin typeface="+mn-lt"/>
          <a:ea typeface="+mn-ea"/>
          <a:cs typeface="+mn-cs"/>
        </a:defRPr>
      </a:lvl8pPr>
      <a:lvl9pPr marL="3657661" algn="r" defTabSz="457207"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farsilookup.co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p:cNvSpPr>
          <p:nvPr>
            <p:ph idx="1"/>
          </p:nvPr>
        </p:nvSpPr>
        <p:spPr/>
        <p:txBody>
          <a:bodyPr/>
          <a:lstStyle/>
          <a:p>
            <a:pPr algn="ctr" eaLnBrk="1" hangingPunct="1">
              <a:buFont typeface="Wingdings" panose="05000000000000000000" pitchFamily="2" charset="2"/>
              <a:buNone/>
            </a:pPr>
            <a:endParaRPr lang="fa-IR" altLang="fa-IR" sz="2800" dirty="0" smtClean="0">
              <a:ea typeface="2  Badr"/>
              <a:cs typeface="2  Badr"/>
            </a:endParaRPr>
          </a:p>
          <a:p>
            <a:pPr eaLnBrk="1" hangingPunct="1">
              <a:buFont typeface="Wingdings" panose="05000000000000000000" pitchFamily="2" charset="2"/>
              <a:buNone/>
            </a:pPr>
            <a:r>
              <a:rPr lang="fa-IR" altLang="fa-IR" sz="2800" dirty="0" smtClean="0">
                <a:solidFill>
                  <a:srgbClr val="FF66FF"/>
                </a:solidFill>
                <a:ea typeface="2  Homa"/>
                <a:cs typeface="B Homa" panose="00000400000000000000" pitchFamily="2" charset="-78"/>
              </a:rPr>
              <a:t>به نام او</a:t>
            </a:r>
          </a:p>
          <a:p>
            <a:pPr eaLnBrk="1" hangingPunct="1">
              <a:buFont typeface="Wingdings" panose="05000000000000000000" pitchFamily="2" charset="2"/>
              <a:buNone/>
            </a:pPr>
            <a:r>
              <a:rPr lang="fa-IR" altLang="fa-IR" sz="4800" dirty="0" smtClean="0">
                <a:ea typeface="2  Homa"/>
                <a:cs typeface="B Homa" panose="00000400000000000000" pitchFamily="2" charset="-78"/>
              </a:rPr>
              <a:t>زیبایی و زیبایی شناسی</a:t>
            </a:r>
            <a:endParaRPr lang="fa-IR" altLang="fa-IR" sz="4000" dirty="0" smtClean="0">
              <a:ea typeface="2  Homa"/>
              <a:cs typeface="B Homa" panose="00000400000000000000" pitchFamily="2" charset="-78"/>
            </a:endParaRPr>
          </a:p>
          <a:p>
            <a:pPr algn="l" eaLnBrk="1" hangingPunct="1">
              <a:buFont typeface="Wingdings" panose="05000000000000000000" pitchFamily="2" charset="2"/>
              <a:buNone/>
            </a:pPr>
            <a:r>
              <a:rPr lang="fa-IR" altLang="fa-IR" sz="2400" dirty="0" smtClean="0">
                <a:solidFill>
                  <a:srgbClr val="FF66FF"/>
                </a:solidFill>
                <a:ea typeface="2  Homa"/>
                <a:cs typeface="B Homa" panose="00000400000000000000" pitchFamily="2" charset="-78"/>
              </a:rPr>
              <a:t>درس : </a:t>
            </a:r>
            <a:r>
              <a:rPr lang="fa-IR" altLang="fa-IR" sz="2400" dirty="0" smtClean="0">
                <a:ea typeface="2  Homa"/>
                <a:cs typeface="B Homa" panose="00000400000000000000" pitchFamily="2" charset="-78"/>
              </a:rPr>
              <a:t>مبانی زیبایی شناسی</a:t>
            </a:r>
          </a:p>
        </p:txBody>
      </p:sp>
      <p:sp>
        <p:nvSpPr>
          <p:cNvPr id="8195" name="Line 4"/>
          <p:cNvSpPr>
            <a:spLocks noChangeShapeType="1"/>
          </p:cNvSpPr>
          <p:nvPr/>
        </p:nvSpPr>
        <p:spPr bwMode="auto">
          <a:xfrm flipH="1">
            <a:off x="5643563" y="3714750"/>
            <a:ext cx="29527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a-I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hangingPunct="1">
              <a:defRPr/>
            </a:pPr>
            <a:r>
              <a:rPr lang="en-US" dirty="0">
                <a:solidFill>
                  <a:schemeClr val="accent1">
                    <a:tint val="83000"/>
                    <a:satMod val="150000"/>
                  </a:schemeClr>
                </a:solidFill>
              </a:rPr>
              <a:t>Beauty</a:t>
            </a:r>
            <a:endParaRPr lang="fa-IR" dirty="0"/>
          </a:p>
        </p:txBody>
      </p:sp>
      <p:sp>
        <p:nvSpPr>
          <p:cNvPr id="3" name="Content Placeholder 2"/>
          <p:cNvSpPr>
            <a:spLocks noGrp="1"/>
          </p:cNvSpPr>
          <p:nvPr>
            <p:ph idx="1"/>
          </p:nvPr>
        </p:nvSpPr>
        <p:spPr/>
        <p:txBody>
          <a:bodyPr>
            <a:normAutofit fontScale="92500"/>
          </a:bodyPr>
          <a:lstStyle/>
          <a:p>
            <a:pPr eaLnBrk="1" hangingPunct="1">
              <a:buFont typeface="Wingdings 2" panose="05020102010507070707" pitchFamily="18" charset="2"/>
              <a:buNone/>
              <a:defRPr/>
            </a:pPr>
            <a:r>
              <a:rPr lang="en-US" sz="2800" dirty="0"/>
              <a:t>: </a:t>
            </a:r>
            <a:r>
              <a:rPr lang="en-US" sz="2400" dirty="0">
                <a:solidFill>
                  <a:schemeClr val="accent6">
                    <a:lumMod val="60000"/>
                    <a:lumOff val="40000"/>
                  </a:schemeClr>
                </a:solidFill>
                <a:cs typeface="B Homa" panose="00000400000000000000" pitchFamily="2" charset="-78"/>
              </a:rPr>
              <a:t>attraction</a:t>
            </a:r>
            <a:r>
              <a:rPr lang="fa-IR" sz="2400" dirty="0">
                <a:cs typeface="B Homa" panose="00000400000000000000" pitchFamily="2" charset="-78"/>
              </a:rPr>
              <a:t>کشش ، </a:t>
            </a:r>
            <a:r>
              <a:rPr lang="fa-IR" sz="2400" dirty="0">
                <a:solidFill>
                  <a:schemeClr val="bg1"/>
                </a:solidFill>
                <a:cs typeface="B Homa" panose="00000400000000000000" pitchFamily="2" charset="-78"/>
              </a:rPr>
              <a:t>جاذبه</a:t>
            </a:r>
            <a:r>
              <a:rPr lang="fa-IR" sz="2400" dirty="0">
                <a:cs typeface="B Homa" panose="00000400000000000000" pitchFamily="2" charset="-78"/>
              </a:rPr>
              <a:t> ، کشندگی</a:t>
            </a:r>
          </a:p>
          <a:p>
            <a:pPr eaLnBrk="1" hangingPunct="1">
              <a:buFont typeface="Wingdings 2" panose="05020102010507070707" pitchFamily="18" charset="2"/>
              <a:buNone/>
              <a:defRPr/>
            </a:pPr>
            <a:r>
              <a:rPr lang="en-US" sz="2400" dirty="0">
                <a:solidFill>
                  <a:schemeClr val="accent6">
                    <a:lumMod val="60000"/>
                    <a:lumOff val="40000"/>
                  </a:schemeClr>
                </a:solidFill>
                <a:cs typeface="B Homa" panose="00000400000000000000" pitchFamily="2" charset="-78"/>
              </a:rPr>
              <a:t>charm</a:t>
            </a:r>
            <a:r>
              <a:rPr lang="fa-IR" sz="2400" dirty="0">
                <a:cs typeface="B Homa" panose="00000400000000000000" pitchFamily="2" charset="-78"/>
              </a:rPr>
              <a:t>: دلربایی ، افسون ، </a:t>
            </a:r>
            <a:r>
              <a:rPr lang="fa-IR" sz="2400" dirty="0">
                <a:solidFill>
                  <a:schemeClr val="bg1"/>
                </a:solidFill>
                <a:cs typeface="B Homa" panose="00000400000000000000" pitchFamily="2" charset="-78"/>
              </a:rPr>
              <a:t>فریبندگی</a:t>
            </a:r>
            <a:r>
              <a:rPr lang="fa-IR" sz="2400" dirty="0">
                <a:cs typeface="B Homa" panose="00000400000000000000" pitchFamily="2" charset="-78"/>
              </a:rPr>
              <a:t> ، طلسم ، چیزهای قشنگی که برای ارایش و زیبایی در بر کنند ، </a:t>
            </a:r>
            <a:r>
              <a:rPr lang="fa-IR" sz="2400" dirty="0">
                <a:solidFill>
                  <a:schemeClr val="bg1"/>
                </a:solidFill>
                <a:cs typeface="B Homa" panose="00000400000000000000" pitchFamily="2" charset="-78"/>
              </a:rPr>
              <a:t>مناجات</a:t>
            </a:r>
            <a:r>
              <a:rPr lang="fa-IR" sz="2400" dirty="0">
                <a:cs typeface="B Homa" panose="00000400000000000000" pitchFamily="2" charset="-78"/>
              </a:rPr>
              <a:t> ، صداهای مخلوط درهم و برهم ، اواز پرنده یا انسان ، </a:t>
            </a:r>
            <a:r>
              <a:rPr lang="fa-IR" sz="2400" dirty="0">
                <a:solidFill>
                  <a:schemeClr val="bg1"/>
                </a:solidFill>
                <a:cs typeface="B Homa" panose="00000400000000000000" pitchFamily="2" charset="-78"/>
              </a:rPr>
              <a:t>آهنگ خوب </a:t>
            </a:r>
            <a:r>
              <a:rPr lang="fa-IR" sz="2400" dirty="0">
                <a:cs typeface="B Homa" panose="00000400000000000000" pitchFamily="2" charset="-78"/>
              </a:rPr>
              <a:t>، </a:t>
            </a:r>
          </a:p>
          <a:p>
            <a:pPr eaLnBrk="1" hangingPunct="1">
              <a:buFont typeface="Wingdings 2" panose="05020102010507070707" pitchFamily="18" charset="2"/>
              <a:buNone/>
              <a:defRPr/>
            </a:pPr>
            <a:r>
              <a:rPr lang="en-US" sz="2400" dirty="0">
                <a:solidFill>
                  <a:schemeClr val="accent6">
                    <a:lumMod val="60000"/>
                    <a:lumOff val="40000"/>
                  </a:schemeClr>
                </a:solidFill>
                <a:cs typeface="B Homa" panose="00000400000000000000" pitchFamily="2" charset="-78"/>
              </a:rPr>
              <a:t>comeliness</a:t>
            </a:r>
            <a:r>
              <a:rPr lang="fa-IR" sz="2400" dirty="0">
                <a:cs typeface="B Homa" panose="00000400000000000000" pitchFamily="2" charset="-78"/>
              </a:rPr>
              <a:t>:</a:t>
            </a:r>
            <a:r>
              <a:rPr lang="fa-IR" sz="2400" dirty="0">
                <a:solidFill>
                  <a:schemeClr val="bg1"/>
                </a:solidFill>
                <a:cs typeface="B Homa" panose="00000400000000000000" pitchFamily="2" charset="-78"/>
              </a:rPr>
              <a:t>خوبی</a:t>
            </a:r>
            <a:r>
              <a:rPr lang="fa-IR" sz="2400" dirty="0">
                <a:cs typeface="B Homa" panose="00000400000000000000" pitchFamily="2" charset="-78"/>
              </a:rPr>
              <a:t> ، برازندگی</a:t>
            </a:r>
          </a:p>
          <a:p>
            <a:pPr eaLnBrk="1" hangingPunct="1">
              <a:buFont typeface="Wingdings 2" panose="05020102010507070707" pitchFamily="18" charset="2"/>
              <a:buNone/>
              <a:defRPr/>
            </a:pPr>
            <a:r>
              <a:rPr lang="en-US" sz="2400" dirty="0">
                <a:solidFill>
                  <a:schemeClr val="accent6">
                    <a:lumMod val="60000"/>
                    <a:lumOff val="40000"/>
                  </a:schemeClr>
                </a:solidFill>
                <a:cs typeface="B Homa" panose="00000400000000000000" pitchFamily="2" charset="-78"/>
              </a:rPr>
              <a:t>exquisite</a:t>
            </a:r>
            <a:r>
              <a:rPr lang="fa-IR" sz="2400" dirty="0">
                <a:cs typeface="B Homa" panose="00000400000000000000" pitchFamily="2" charset="-78"/>
              </a:rPr>
              <a:t>: نفیس ، بدیع ، عالی ، بسیار خوب ، اعلی ، زیبا ، </a:t>
            </a:r>
            <a:r>
              <a:rPr lang="fa-IR" sz="2400" dirty="0">
                <a:solidFill>
                  <a:schemeClr val="bg1"/>
                </a:solidFill>
                <a:cs typeface="B Homa" panose="00000400000000000000" pitchFamily="2" charset="-78"/>
              </a:rPr>
              <a:t>دلپسند</a:t>
            </a:r>
            <a:r>
              <a:rPr lang="fa-IR" sz="2400" dirty="0">
                <a:cs typeface="B Homa" panose="00000400000000000000" pitchFamily="2" charset="-78"/>
              </a:rPr>
              <a:t> ، مطبوع ، کار استادانه ، ماهرانه ، کامل </a:t>
            </a:r>
          </a:p>
          <a:p>
            <a:pPr eaLnBrk="1" hangingPunct="1">
              <a:buFont typeface="Wingdings 2" panose="05020102010507070707" pitchFamily="18" charset="2"/>
              <a:buNone/>
              <a:defRPr/>
            </a:pPr>
            <a:r>
              <a:rPr lang="en-US" sz="2400" dirty="0">
                <a:solidFill>
                  <a:schemeClr val="accent6">
                    <a:lumMod val="60000"/>
                    <a:lumOff val="40000"/>
                  </a:schemeClr>
                </a:solidFill>
                <a:cs typeface="B Homa" panose="00000400000000000000" pitchFamily="2" charset="-78"/>
              </a:rPr>
              <a:t>grace</a:t>
            </a:r>
            <a:r>
              <a:rPr lang="fa-IR" sz="2400" dirty="0">
                <a:cs typeface="B Homa" panose="00000400000000000000" pitchFamily="2" charset="-78"/>
              </a:rPr>
              <a:t>: </a:t>
            </a:r>
            <a:r>
              <a:rPr lang="fa-IR" sz="2400" dirty="0">
                <a:solidFill>
                  <a:schemeClr val="bg1"/>
                </a:solidFill>
                <a:cs typeface="B Homa" panose="00000400000000000000" pitchFamily="2" charset="-78"/>
              </a:rPr>
              <a:t>صفت نیک </a:t>
            </a:r>
            <a:r>
              <a:rPr lang="fa-IR" sz="2400" dirty="0">
                <a:cs typeface="B Homa" panose="00000400000000000000" pitchFamily="2" charset="-78"/>
              </a:rPr>
              <a:t>، فضیلت ، مرحمت ، زیبایی</a:t>
            </a:r>
          </a:p>
          <a:p>
            <a:pPr eaLnBrk="1" hangingPunct="1">
              <a:buFont typeface="Wingdings 2" panose="05020102010507070707" pitchFamily="18" charset="2"/>
              <a:buNone/>
              <a:defRPr/>
            </a:pPr>
            <a:r>
              <a:rPr lang="en-US" sz="2400" dirty="0">
                <a:solidFill>
                  <a:schemeClr val="accent6">
                    <a:lumMod val="60000"/>
                    <a:lumOff val="40000"/>
                  </a:schemeClr>
                </a:solidFill>
                <a:cs typeface="B Homa" panose="00000400000000000000" pitchFamily="2" charset="-78"/>
              </a:rPr>
              <a:t>seemliness</a:t>
            </a:r>
            <a:r>
              <a:rPr lang="fa-IR" sz="2400" dirty="0">
                <a:cs typeface="B Homa" panose="00000400000000000000" pitchFamily="2" charset="-78"/>
              </a:rPr>
              <a:t>: مناسب ، </a:t>
            </a:r>
            <a:r>
              <a:rPr lang="fa-IR" sz="2400" dirty="0">
                <a:solidFill>
                  <a:schemeClr val="bg1"/>
                </a:solidFill>
                <a:cs typeface="B Homa" panose="00000400000000000000" pitchFamily="2" charset="-78"/>
              </a:rPr>
              <a:t>نسبت ظاهری </a:t>
            </a:r>
            <a:r>
              <a:rPr lang="fa-IR" sz="1800" dirty="0">
                <a:solidFill>
                  <a:schemeClr val="tx2"/>
                </a:solidFill>
                <a:cs typeface="B Homa" panose="00000400000000000000" pitchFamily="2" charset="-78"/>
              </a:rPr>
              <a:t>(اریان پورکاشانی ، 1370 : 255تا4961) .</a:t>
            </a:r>
            <a:endParaRPr lang="en-US" sz="1800" dirty="0">
              <a:solidFill>
                <a:schemeClr val="hlink"/>
              </a:solidFill>
              <a:cs typeface="B Homa" panose="00000400000000000000" pitchFamily="2" charset="-78"/>
            </a:endParaRPr>
          </a:p>
          <a:p>
            <a:pPr eaLnBrk="1" hangingPunct="1">
              <a:buFont typeface="Wingdings 2" panose="05020102010507070707" pitchFamily="18" charset="2"/>
              <a:buNone/>
              <a:defRPr/>
            </a:pPr>
            <a:endParaRPr lang="fa-IR" sz="1800" dirty="0">
              <a:cs typeface="2  Badr" pitchFamily="2" charset="-78"/>
            </a:endParaRPr>
          </a:p>
          <a:p>
            <a:pPr eaLnBrk="1" hangingPunct="1">
              <a:buFont typeface="Wingdings 2" panose="05020102010507070707" pitchFamily="18" charset="2"/>
              <a:buNone/>
              <a:defRPr/>
            </a:pPr>
            <a:endParaRPr lang="fa-IR" dirty="0">
              <a:cs typeface="2  Badr"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p:cNvSpPr>
            <a:spLocks noGrp="1" noRot="1" noChangeArrowheads="1"/>
          </p:cNvSpPr>
          <p:nvPr>
            <p:ph type="title"/>
          </p:nvPr>
        </p:nvSpPr>
        <p:spPr/>
        <p:txBody>
          <a:bodyPr/>
          <a:lstStyle/>
          <a:p>
            <a:pPr marL="484632" indent="0" algn="ctr" eaLnBrk="1" fontAlgn="auto" hangingPunct="1">
              <a:spcAft>
                <a:spcPts val="0"/>
              </a:spcAft>
              <a:defRPr/>
            </a:pPr>
            <a:r>
              <a:rPr lang="en-US" dirty="0">
                <a:solidFill>
                  <a:schemeClr val="accent1">
                    <a:tint val="83000"/>
                    <a:satMod val="150000"/>
                  </a:schemeClr>
                </a:solidFill>
              </a:rPr>
              <a:t>Beauty </a:t>
            </a:r>
          </a:p>
        </p:txBody>
      </p:sp>
      <p:sp>
        <p:nvSpPr>
          <p:cNvPr id="73731" name="Rectangle 3"/>
          <p:cNvSpPr>
            <a:spLocks noGrp="1" noChangeArrowheads="1"/>
          </p:cNvSpPr>
          <p:nvPr>
            <p:ph idx="1"/>
          </p:nvPr>
        </p:nvSpPr>
        <p:spPr/>
        <p:txBody>
          <a:bodyPr>
            <a:normAutofit/>
          </a:bodyPr>
          <a:lstStyle/>
          <a:p>
            <a:pPr marL="448056" indent="-384048" algn="l" eaLnBrk="1" fontAlgn="auto" hangingPunct="1">
              <a:spcAft>
                <a:spcPts val="0"/>
              </a:spcAft>
              <a:buFont typeface="Wingdings" pitchFamily="2" charset="2"/>
              <a:buNone/>
              <a:defRPr/>
            </a:pPr>
            <a:r>
              <a:rPr lang="en-US" dirty="0">
                <a:solidFill>
                  <a:schemeClr val="hlink"/>
                </a:solidFill>
              </a:rPr>
              <a:t> </a:t>
            </a:r>
            <a:r>
              <a:rPr lang="en-US" dirty="0">
                <a:solidFill>
                  <a:schemeClr val="accent6">
                    <a:lumMod val="60000"/>
                    <a:lumOff val="40000"/>
                  </a:schemeClr>
                </a:solidFill>
              </a:rPr>
              <a:t>Combination of qualities that give pleasure to </a:t>
            </a:r>
            <a:r>
              <a:rPr lang="en-US" dirty="0" err="1">
                <a:solidFill>
                  <a:schemeClr val="accent6">
                    <a:lumMod val="60000"/>
                    <a:lumOff val="40000"/>
                  </a:schemeClr>
                </a:solidFill>
              </a:rPr>
              <a:t>thesenses</a:t>
            </a:r>
            <a:r>
              <a:rPr lang="en-US" dirty="0">
                <a:solidFill>
                  <a:schemeClr val="accent6">
                    <a:lumMod val="60000"/>
                    <a:lumOff val="40000"/>
                  </a:schemeClr>
                </a:solidFill>
              </a:rPr>
              <a:t> (</a:t>
            </a:r>
            <a:r>
              <a:rPr lang="en-US" dirty="0" err="1">
                <a:solidFill>
                  <a:schemeClr val="accent6">
                    <a:lumMod val="60000"/>
                    <a:lumOff val="40000"/>
                  </a:schemeClr>
                </a:solidFill>
              </a:rPr>
              <a:t>esp</a:t>
            </a:r>
            <a:r>
              <a:rPr lang="en-US" dirty="0">
                <a:solidFill>
                  <a:schemeClr val="accent6">
                    <a:lumMod val="60000"/>
                    <a:lumOff val="40000"/>
                  </a:schemeClr>
                </a:solidFill>
              </a:rPr>
              <a:t> the eye and ear ) or to the moral senses  or the intellect : every one must admire the ~ of a tropical sun set/ a mothers love .</a:t>
            </a:r>
          </a:p>
          <a:p>
            <a:pPr marL="448056" indent="-384048" algn="l" eaLnBrk="1" fontAlgn="auto" hangingPunct="1">
              <a:spcAft>
                <a:spcPts val="0"/>
              </a:spcAft>
              <a:buFont typeface="Wingdings" pitchFamily="2" charset="2"/>
              <a:buNone/>
              <a:defRPr/>
            </a:pPr>
            <a:r>
              <a:rPr lang="en-US" dirty="0" err="1">
                <a:solidFill>
                  <a:schemeClr val="accent6">
                    <a:lumMod val="60000"/>
                    <a:lumOff val="40000"/>
                  </a:schemeClr>
                </a:solidFill>
              </a:rPr>
              <a:t>B~is</a:t>
            </a:r>
            <a:r>
              <a:rPr lang="en-US" dirty="0">
                <a:solidFill>
                  <a:schemeClr val="accent6">
                    <a:lumMod val="60000"/>
                    <a:lumOff val="40000"/>
                  </a:schemeClr>
                </a:solidFill>
              </a:rPr>
              <a:t> only skin deep  (</a:t>
            </a:r>
            <a:r>
              <a:rPr lang="en-US" dirty="0" err="1">
                <a:solidFill>
                  <a:schemeClr val="accent6">
                    <a:lumMod val="60000"/>
                    <a:lumOff val="40000"/>
                  </a:schemeClr>
                </a:solidFill>
              </a:rPr>
              <a:t>prov</a:t>
            </a:r>
            <a:r>
              <a:rPr lang="en-US" dirty="0">
                <a:solidFill>
                  <a:schemeClr val="accent6">
                    <a:lumMod val="60000"/>
                    <a:lumOff val="40000"/>
                  </a:schemeClr>
                </a:solidFill>
              </a:rPr>
              <a:t>) we must not judge by out ward appearance only . 2© person ,</a:t>
            </a:r>
            <a:r>
              <a:rPr lang="en-US" dirty="0" err="1">
                <a:solidFill>
                  <a:schemeClr val="accent6">
                    <a:lumMod val="60000"/>
                    <a:lumOff val="40000"/>
                  </a:schemeClr>
                </a:solidFill>
              </a:rPr>
              <a:t>thing,specimen,feature,characteristic</a:t>
            </a:r>
            <a:r>
              <a:rPr lang="en-US" dirty="0">
                <a:solidFill>
                  <a:schemeClr val="accent6">
                    <a:lumMod val="60000"/>
                    <a:lumOff val="40000"/>
                  </a:schemeClr>
                </a:solidFill>
              </a:rPr>
              <a:t>, that is beautiful or </a:t>
            </a:r>
            <a:r>
              <a:rPr lang="en-US" dirty="0" err="1">
                <a:solidFill>
                  <a:schemeClr val="accent6">
                    <a:lumMod val="60000"/>
                    <a:lumOff val="40000"/>
                  </a:schemeClr>
                </a:solidFill>
              </a:rPr>
              <a:t>particulary</a:t>
            </a:r>
            <a:r>
              <a:rPr lang="en-US" dirty="0">
                <a:solidFill>
                  <a:schemeClr val="accent6">
                    <a:lumMod val="60000"/>
                    <a:lumOff val="40000"/>
                  </a:schemeClr>
                </a:solidFill>
              </a:rPr>
              <a:t> good </a:t>
            </a:r>
            <a:r>
              <a:rPr lang="fa-IR" dirty="0">
                <a:solidFill>
                  <a:schemeClr val="accent6">
                    <a:lumMod val="60000"/>
                    <a:lumOff val="40000"/>
                  </a:schemeClr>
                </a:solidFill>
              </a:rPr>
              <a:t>.</a:t>
            </a:r>
          </a:p>
          <a:p>
            <a:pPr marL="448056" indent="-384048" eaLnBrk="1" fontAlgn="auto" hangingPunct="1">
              <a:spcAft>
                <a:spcPts val="0"/>
              </a:spcAft>
              <a:buFont typeface="Wingdings" pitchFamily="2" charset="2"/>
              <a:buNone/>
              <a:defRPr/>
            </a:pPr>
            <a:r>
              <a:rPr lang="en-US" sz="2000" dirty="0">
                <a:solidFill>
                  <a:schemeClr val="tx2"/>
                </a:solidFill>
              </a:rPr>
              <a:t>(oxford advanced learners dictionary .71 )</a:t>
            </a:r>
          </a:p>
          <a:p>
            <a:pPr marL="448056" indent="-384048" eaLnBrk="1" fontAlgn="auto" hangingPunct="1">
              <a:spcAft>
                <a:spcPts val="0"/>
              </a:spcAft>
              <a:buFont typeface="Wingdings" pitchFamily="2" charset="2"/>
              <a:buNone/>
              <a:defRPr/>
            </a:pPr>
            <a:endParaRPr lang="en-US" dirty="0">
              <a:solidFill>
                <a:schemeClr val="hlink"/>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Rot="1" noChangeArrowheads="1"/>
          </p:cNvSpPr>
          <p:nvPr>
            <p:ph type="title"/>
          </p:nvPr>
        </p:nvSpPr>
        <p:spPr/>
        <p:txBody>
          <a:bodyPr/>
          <a:lstStyle/>
          <a:p>
            <a:pPr marL="484632" indent="0" algn="ctr" eaLnBrk="1" fontAlgn="auto" hangingPunct="1">
              <a:spcAft>
                <a:spcPts val="0"/>
              </a:spcAft>
              <a:defRPr/>
            </a:pPr>
            <a:r>
              <a:rPr lang="en-US" dirty="0">
                <a:solidFill>
                  <a:schemeClr val="accent1">
                    <a:tint val="83000"/>
                    <a:satMod val="150000"/>
                  </a:schemeClr>
                </a:solidFill>
              </a:rPr>
              <a:t>Beauty</a:t>
            </a:r>
          </a:p>
        </p:txBody>
      </p:sp>
      <p:sp>
        <p:nvSpPr>
          <p:cNvPr id="19459" name="Rectangle 3"/>
          <p:cNvSpPr>
            <a:spLocks noGrp="1"/>
          </p:cNvSpPr>
          <p:nvPr>
            <p:ph idx="1"/>
          </p:nvPr>
        </p:nvSpPr>
        <p:spPr/>
        <p:txBody>
          <a:bodyPr/>
          <a:lstStyle/>
          <a:p>
            <a:pPr eaLnBrk="1" hangingPunct="1">
              <a:buFont typeface="Wingdings" panose="05000000000000000000" pitchFamily="2" charset="2"/>
              <a:buNone/>
            </a:pPr>
            <a:r>
              <a:rPr lang="fa-IR" altLang="fa-IR" sz="2400" dirty="0" smtClean="0">
                <a:solidFill>
                  <a:schemeClr val="bg1"/>
                </a:solidFill>
                <a:ea typeface="2  Homa"/>
                <a:cs typeface="B Homa" panose="00000400000000000000" pitchFamily="2" charset="-78"/>
              </a:rPr>
              <a:t>ترکیبی از کیفیت هایی که احساسات را لذت می بخشند</a:t>
            </a:r>
            <a:r>
              <a:rPr lang="fa-IR" altLang="fa-IR" sz="2400" dirty="0" smtClean="0">
                <a:solidFill>
                  <a:schemeClr val="tx2"/>
                </a:solidFill>
                <a:ea typeface="2  Homa"/>
                <a:cs typeface="B Homa" panose="00000400000000000000" pitchFamily="2" charset="-78"/>
              </a:rPr>
              <a:t> (مخصوصا چشم و گوش ) یا حس انسانی یا عقل را . </a:t>
            </a:r>
          </a:p>
          <a:p>
            <a:pPr eaLnBrk="1" hangingPunct="1">
              <a:buFont typeface="Wingdings" panose="05000000000000000000" pitchFamily="2" charset="2"/>
              <a:buNone/>
            </a:pPr>
            <a:r>
              <a:rPr lang="fa-IR" altLang="fa-IR" sz="2400" dirty="0" smtClean="0">
                <a:solidFill>
                  <a:schemeClr val="tx2"/>
                </a:solidFill>
                <a:ea typeface="2  Homa"/>
                <a:cs typeface="B Homa" panose="00000400000000000000" pitchFamily="2" charset="-78"/>
              </a:rPr>
              <a:t> مثال اول : هرکس باید زیبایی یک غروب گرم استوایی را تحسین کند  یا عشق یک مادر . </a:t>
            </a:r>
          </a:p>
          <a:p>
            <a:pPr eaLnBrk="1" hangingPunct="1">
              <a:buFont typeface="Wingdings" panose="05000000000000000000" pitchFamily="2" charset="2"/>
              <a:buNone/>
            </a:pPr>
            <a:r>
              <a:rPr lang="fa-IR" altLang="fa-IR" sz="2400" dirty="0" smtClean="0">
                <a:solidFill>
                  <a:schemeClr val="tx2"/>
                </a:solidFill>
                <a:ea typeface="2  Homa"/>
                <a:cs typeface="B Homa" panose="00000400000000000000" pitchFamily="2" charset="-78"/>
              </a:rPr>
              <a:t>مثال دوم : ضرب المثل انگلیسی  زیبایی در زیر پوست است . ( یعنی باطنی است ) و فقط نباید به ظاهر بیرونی یک فرد ، چیز ، نمونه و مشخصه قضاوت کرد . </a:t>
            </a:r>
          </a:p>
          <a:p>
            <a:pPr algn="l" eaLnBrk="1" hangingPunct="1">
              <a:buFont typeface="Wingdings" panose="05000000000000000000" pitchFamily="2" charset="2"/>
              <a:buNone/>
            </a:pPr>
            <a:r>
              <a:rPr lang="en-US" altLang="fa-IR" sz="2000" dirty="0" smtClean="0">
                <a:solidFill>
                  <a:schemeClr val="tx2"/>
                </a:solidFill>
              </a:rPr>
              <a:t>(oxford advanced learners dictionary .71)</a:t>
            </a:r>
          </a:p>
          <a:p>
            <a:pPr eaLnBrk="1" hangingPunct="1">
              <a:buFont typeface="Wingdings" panose="05000000000000000000" pitchFamily="2" charset="2"/>
              <a:buNone/>
            </a:pPr>
            <a:endParaRPr lang="en-US" altLang="fa-IR" sz="2000" dirty="0" smtClean="0">
              <a:solidFill>
                <a:schemeClr val="tx2"/>
              </a:solidFill>
            </a:endParaRPr>
          </a:p>
          <a:p>
            <a:pPr eaLnBrk="1" hangingPunct="1">
              <a:buFont typeface="Wingdings" panose="05000000000000000000" pitchFamily="2" charset="2"/>
              <a:buNone/>
            </a:pPr>
            <a:endParaRPr lang="en-US" altLang="fa-IR" dirty="0" smtClean="0">
              <a:solidFill>
                <a:schemeClr val="tx2"/>
              </a:solidFill>
            </a:endParaRPr>
          </a:p>
          <a:p>
            <a:pPr eaLnBrk="1" hangingPunct="1">
              <a:buFont typeface="Wingdings" panose="05000000000000000000" pitchFamily="2" charset="2"/>
              <a:buNone/>
            </a:pPr>
            <a:endParaRPr lang="en-US" altLang="fa-IR" dirty="0" smtClean="0"/>
          </a:p>
          <a:p>
            <a:pPr eaLnBrk="1" hangingPunct="1">
              <a:buFont typeface="Wingdings" panose="05000000000000000000" pitchFamily="2" charset="2"/>
              <a:buNone/>
            </a:pPr>
            <a:endParaRPr lang="en-US" altLang="fa-IR" dirty="0" smtClean="0"/>
          </a:p>
          <a:p>
            <a:pPr eaLnBrk="1" hangingPunct="1">
              <a:buFont typeface="Wingdings" panose="05000000000000000000" pitchFamily="2" charset="2"/>
              <a:buNone/>
            </a:pPr>
            <a:endParaRPr lang="en-US" altLang="fa-IR" dirty="0" smtClean="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i="1" dirty="0">
                <a:solidFill>
                  <a:schemeClr val="accent1">
                    <a:tint val="83000"/>
                    <a:satMod val="150000"/>
                  </a:schemeClr>
                </a:solidFill>
                <a:latin typeface="Gungsuh" pitchFamily="18" charset="-127"/>
                <a:cs typeface="B Homa" panose="00000400000000000000" pitchFamily="2" charset="-78"/>
              </a:rPr>
              <a:t>زیبایی</a:t>
            </a:r>
            <a:endParaRPr lang="fa-IR" dirty="0"/>
          </a:p>
        </p:txBody>
      </p:sp>
      <p:sp>
        <p:nvSpPr>
          <p:cNvPr id="20483" name="Content Placeholder 2"/>
          <p:cNvSpPr>
            <a:spLocks noGrp="1"/>
          </p:cNvSpPr>
          <p:nvPr>
            <p:ph idx="1"/>
          </p:nvPr>
        </p:nvSpPr>
        <p:spPr/>
        <p:txBody>
          <a:bodyPr/>
          <a:lstStyle/>
          <a:p>
            <a:pPr>
              <a:buFont typeface="Wingdings" panose="05000000000000000000" pitchFamily="2" charset="2"/>
              <a:buChar char="v"/>
            </a:pPr>
            <a:r>
              <a:rPr lang="fa-IR" altLang="fa-IR" sz="2800" b="1" dirty="0" smtClean="0">
                <a:solidFill>
                  <a:srgbClr val="FF66FF"/>
                </a:solidFill>
                <a:ea typeface="2  Homa"/>
                <a:cs typeface="B Homa" panose="00000400000000000000" pitchFamily="2" charset="-78"/>
              </a:rPr>
              <a:t>برخی بدیهیات در مورد زیبایی :</a:t>
            </a:r>
          </a:p>
          <a:p>
            <a:pPr>
              <a:buFont typeface="Wingdings 2" panose="05020102010507070707" pitchFamily="18" charset="2"/>
              <a:buNone/>
            </a:pPr>
            <a:r>
              <a:rPr lang="fa-IR" altLang="fa-IR" sz="2400" dirty="0" smtClean="0">
                <a:ea typeface="2  Homa"/>
                <a:cs typeface="B Homa" panose="00000400000000000000" pitchFamily="2" charset="-78"/>
              </a:rPr>
              <a:t>1 – مفهوم و معنای زیبایی در بین ملل و تمدن های گوناگون بسته به جهان بینی و باور ها و فرهنگ های مختلف و متفاوت است .</a:t>
            </a:r>
          </a:p>
          <a:p>
            <a:pPr>
              <a:buFont typeface="Wingdings 2" panose="05020102010507070707" pitchFamily="18" charset="2"/>
              <a:buNone/>
            </a:pPr>
            <a:r>
              <a:rPr lang="fa-IR" altLang="fa-IR" sz="2400" dirty="0" smtClean="0">
                <a:ea typeface="2  Homa"/>
                <a:cs typeface="B Homa" panose="00000400000000000000" pitchFamily="2" charset="-78"/>
              </a:rPr>
              <a:t>2 – زیبایی همانند نور مورد نیاز و احترام و خواست انسان است . در حقیقت تماس با زیبایی است که می تواند روح انسان را در کالبد مادی نگه دارد و طبیعت را برای او قابل تحمل نموده  و اورا ارام کند . به بیان دیگر زیبا بودن ریشه در روح انسان دارد </a:t>
            </a:r>
            <a:r>
              <a:rPr lang="fa-IR" altLang="fa-IR" sz="1800" dirty="0" smtClean="0">
                <a:ea typeface="2  Homa"/>
                <a:cs typeface="B Homa" panose="00000400000000000000" pitchFamily="2" charset="-78"/>
              </a:rPr>
              <a:t>( نقی زاده ، 1387 : 79 - 80 ) .</a:t>
            </a:r>
          </a:p>
          <a:p>
            <a:pPr>
              <a:buFont typeface="Wingdings 2" panose="05020102010507070707" pitchFamily="18" charset="2"/>
              <a:buNone/>
            </a:pPr>
            <a:endParaRPr lang="fa-IR" altLang="fa-IR" sz="2400" dirty="0" smtClean="0">
              <a:ea typeface="2  Homa"/>
              <a:cs typeface="B Homa" panose="00000400000000000000" pitchFamily="2" charset="-78"/>
            </a:endParaRPr>
          </a:p>
          <a:p>
            <a:pPr>
              <a:buFont typeface="Wingdings 2" panose="05020102010507070707" pitchFamily="18" charset="2"/>
              <a:buNone/>
            </a:pPr>
            <a:endParaRPr lang="fa-IR" altLang="fa-IR" sz="2400" dirty="0" smtClean="0">
              <a:ea typeface="2  Homa"/>
              <a:cs typeface="B Homa" panose="00000400000000000000" pitchFamily="2" charset="-7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Rectangle 2"/>
          <p:cNvSpPr>
            <a:spLocks noGrp="1" noRot="1" noChangeArrowheads="1"/>
          </p:cNvSpPr>
          <p:nvPr>
            <p:ph type="title"/>
          </p:nvPr>
        </p:nvSpPr>
        <p:spPr/>
        <p:txBody>
          <a:bodyPr/>
          <a:lstStyle/>
          <a:p>
            <a:pPr marL="484632" indent="0" algn="ctr" eaLnBrk="1" fontAlgn="auto" hangingPunct="1">
              <a:spcAft>
                <a:spcPts val="0"/>
              </a:spcAft>
              <a:defRPr/>
            </a:pPr>
            <a:r>
              <a:rPr lang="fa-IR" dirty="0">
                <a:solidFill>
                  <a:schemeClr val="accent1">
                    <a:tint val="83000"/>
                    <a:satMod val="150000"/>
                  </a:schemeClr>
                </a:solidFill>
                <a:cs typeface="B Homa" panose="00000400000000000000" pitchFamily="2" charset="-78"/>
              </a:rPr>
              <a:t>زیبایی شناسی</a:t>
            </a:r>
            <a:endParaRPr lang="en-US" sz="1800" dirty="0">
              <a:solidFill>
                <a:schemeClr val="accent1">
                  <a:tint val="83000"/>
                  <a:satMod val="150000"/>
                </a:schemeClr>
              </a:solidFill>
              <a:cs typeface="B Homa" panose="00000400000000000000" pitchFamily="2" charset="-78"/>
            </a:endParaRPr>
          </a:p>
        </p:txBody>
      </p:sp>
      <p:sp>
        <p:nvSpPr>
          <p:cNvPr id="21507" name="Rectangle 3"/>
          <p:cNvSpPr>
            <a:spLocks noGrp="1"/>
          </p:cNvSpPr>
          <p:nvPr>
            <p:ph idx="1"/>
          </p:nvPr>
        </p:nvSpPr>
        <p:spPr/>
        <p:txBody>
          <a:bodyPr/>
          <a:lstStyle/>
          <a:p>
            <a:pPr eaLnBrk="1" hangingPunct="1">
              <a:buFont typeface="Wingdings" panose="05000000000000000000" pitchFamily="2" charset="2"/>
              <a:buChar char="v"/>
            </a:pPr>
            <a:r>
              <a:rPr lang="fa-IR" altLang="fa-IR" sz="2400" dirty="0" smtClean="0">
                <a:ea typeface="2  Homa"/>
                <a:cs typeface="B Homa" panose="00000400000000000000" pitchFamily="2" charset="-78"/>
              </a:rPr>
              <a:t>شناختن زیبایی و آن رشته ای است از </a:t>
            </a:r>
            <a:r>
              <a:rPr lang="fa-IR" altLang="fa-IR" sz="2400" dirty="0" smtClean="0">
                <a:solidFill>
                  <a:schemeClr val="bg1"/>
                </a:solidFill>
                <a:ea typeface="2  Homa"/>
                <a:cs typeface="B Homa" panose="00000400000000000000" pitchFamily="2" charset="-78"/>
              </a:rPr>
              <a:t>روانشناسی</a:t>
            </a:r>
            <a:r>
              <a:rPr lang="fa-IR" altLang="fa-IR" sz="2400" dirty="0" smtClean="0">
                <a:ea typeface="2  Homa"/>
                <a:cs typeface="B Homa" panose="00000400000000000000" pitchFamily="2" charset="-78"/>
              </a:rPr>
              <a:t> ، هدف زیبایی شناسی </a:t>
            </a:r>
            <a:r>
              <a:rPr lang="fa-IR" altLang="fa-IR" sz="2400" dirty="0" smtClean="0">
                <a:solidFill>
                  <a:schemeClr val="bg1"/>
                </a:solidFill>
                <a:ea typeface="2  Homa"/>
                <a:cs typeface="B Homa" panose="00000400000000000000" pitchFamily="2" charset="-78"/>
              </a:rPr>
              <a:t>شناسانیدن جمال و هنر </a:t>
            </a:r>
            <a:r>
              <a:rPr lang="fa-IR" altLang="fa-IR" sz="2400" dirty="0" smtClean="0">
                <a:ea typeface="2  Homa"/>
                <a:cs typeface="B Homa" panose="00000400000000000000" pitchFamily="2" charset="-78"/>
              </a:rPr>
              <a:t>است و ان درباره </a:t>
            </a:r>
            <a:r>
              <a:rPr lang="fa-IR" altLang="fa-IR" sz="2400" dirty="0" smtClean="0">
                <a:solidFill>
                  <a:schemeClr val="bg1"/>
                </a:solidFill>
                <a:ea typeface="2  Homa"/>
                <a:cs typeface="B Homa" panose="00000400000000000000" pitchFamily="2" charset="-78"/>
              </a:rPr>
              <a:t>مجموعه انفعالات و احساسات درونی زیبایی و زشتی و هزل و فکاهت</a:t>
            </a:r>
            <a:r>
              <a:rPr lang="fa-IR" altLang="fa-IR" sz="2400" dirty="0" smtClean="0">
                <a:ea typeface="2  Homa"/>
                <a:cs typeface="B Homa" panose="00000400000000000000" pitchFamily="2" charset="-78"/>
              </a:rPr>
              <a:t> و غیره گفتگو کند . علم الجمال </a:t>
            </a:r>
            <a:r>
              <a:rPr lang="ar-SA" altLang="fa-IR" sz="1200" dirty="0" smtClean="0">
                <a:ea typeface="2  Homa"/>
                <a:cs typeface="B Homa" panose="00000400000000000000" pitchFamily="2" charset="-78"/>
              </a:rPr>
              <a:t>(</a:t>
            </a:r>
            <a:r>
              <a:rPr lang="fa-IR" altLang="fa-IR" sz="1800" dirty="0" smtClean="0">
                <a:ea typeface="2  Homa"/>
                <a:cs typeface="B Homa" panose="00000400000000000000" pitchFamily="2" charset="-78"/>
              </a:rPr>
              <a:t>معین ،  1363: 1767) .</a:t>
            </a:r>
          </a:p>
          <a:p>
            <a:pPr eaLnBrk="1" hangingPunct="1">
              <a:buFont typeface="Wingdings" panose="05000000000000000000" pitchFamily="2" charset="2"/>
              <a:buNone/>
            </a:pPr>
            <a:endParaRPr lang="fa-IR" altLang="fa-IR" sz="1800" dirty="0" smtClean="0">
              <a:ea typeface="2  Badr"/>
              <a:cs typeface="2  Badr"/>
            </a:endParaRPr>
          </a:p>
          <a:p>
            <a:pPr eaLnBrk="1" hangingPunct="1">
              <a:buFont typeface="Wingdings" panose="05000000000000000000" pitchFamily="2" charset="2"/>
              <a:buChar char="v"/>
            </a:pPr>
            <a:r>
              <a:rPr lang="fa-IR" altLang="fa-IR" sz="2400" dirty="0" smtClean="0">
                <a:ea typeface="2  Homa"/>
                <a:cs typeface="B Homa" panose="00000400000000000000" pitchFamily="2" charset="-78"/>
              </a:rPr>
              <a:t>شاخه ای از فلسفه که به بحث درباره </a:t>
            </a:r>
            <a:r>
              <a:rPr lang="fa-IR" altLang="fa-IR" sz="2400" dirty="0" smtClean="0">
                <a:solidFill>
                  <a:schemeClr val="bg1"/>
                </a:solidFill>
                <a:ea typeface="2  Homa"/>
                <a:cs typeface="B Homa" panose="00000400000000000000" pitchFamily="2" charset="-78"/>
              </a:rPr>
              <a:t>ماهیت زیبایی ، هنر ، ذوق ، آفرینش و ارزیابی زیبایی</a:t>
            </a:r>
            <a:r>
              <a:rPr lang="fa-IR" altLang="fa-IR" sz="2400" dirty="0" smtClean="0">
                <a:ea typeface="2  Homa"/>
                <a:cs typeface="B Homa" panose="00000400000000000000" pitchFamily="2" charset="-78"/>
              </a:rPr>
              <a:t> می پردازد .نظریه ویژه ای درباره زیبایی یا هنر </a:t>
            </a:r>
            <a:r>
              <a:rPr lang="fa-IR" altLang="fa-IR" sz="1800" dirty="0" smtClean="0">
                <a:ea typeface="2  Homa"/>
                <a:cs typeface="B Homa" panose="00000400000000000000" pitchFamily="2" charset="-78"/>
              </a:rPr>
              <a:t>(صدری افشار، 1373 : 641 ) .</a:t>
            </a:r>
          </a:p>
          <a:p>
            <a:pPr eaLnBrk="1" hangingPunct="1">
              <a:buFont typeface="Wingdings 2" panose="05020102010507070707" pitchFamily="18" charset="2"/>
              <a:buNone/>
            </a:pPr>
            <a:endParaRPr lang="fa-IR" altLang="fa-IR" sz="1200" dirty="0" smtClean="0">
              <a:ea typeface="2  Homa"/>
              <a:cs typeface="B Homa" panose="00000400000000000000" pitchFamily="2" charset="-78"/>
            </a:endParaRPr>
          </a:p>
          <a:p>
            <a:pPr eaLnBrk="1" hangingPunct="1">
              <a:buFont typeface="Wingdings 2" panose="05020102010507070707" pitchFamily="18" charset="2"/>
              <a:buNone/>
            </a:pPr>
            <a:endParaRPr lang="fa-IR" altLang="fa-IR" sz="1800" dirty="0" smtClean="0">
              <a:ea typeface="2  Homa"/>
              <a:cs typeface="B Homa" panose="00000400000000000000" pitchFamily="2" charset="-78"/>
            </a:endParaRPr>
          </a:p>
          <a:p>
            <a:pPr eaLnBrk="1" hangingPunct="1">
              <a:buFont typeface="Wingdings" panose="05000000000000000000" pitchFamily="2" charset="2"/>
              <a:buNone/>
            </a:pPr>
            <a:endParaRPr lang="fa-IR" altLang="fa-IR" sz="2800" dirty="0" smtClean="0">
              <a:ea typeface="2  Badr"/>
              <a:cs typeface="2  Badr"/>
            </a:endParaRPr>
          </a:p>
          <a:p>
            <a:pPr eaLnBrk="1" hangingPunct="1">
              <a:buFont typeface="Wingdings" panose="05000000000000000000" pitchFamily="2" charset="2"/>
              <a:buNone/>
            </a:pPr>
            <a:endParaRPr lang="fa-IR" altLang="fa-IR" sz="2800" dirty="0" smtClean="0">
              <a:ea typeface="2  Badr"/>
              <a:cs typeface="2  Badr"/>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hangingPunct="1">
              <a:defRPr/>
            </a:pPr>
            <a:r>
              <a:rPr lang="fa-IR" dirty="0">
                <a:solidFill>
                  <a:schemeClr val="accent1">
                    <a:tint val="83000"/>
                    <a:satMod val="150000"/>
                  </a:schemeClr>
                </a:solidFill>
                <a:cs typeface="B Homa" panose="00000400000000000000" pitchFamily="2" charset="-78"/>
              </a:rPr>
              <a:t>زیبایی شناسی</a:t>
            </a:r>
            <a:endParaRPr lang="fa-IR" dirty="0"/>
          </a:p>
        </p:txBody>
      </p:sp>
      <p:sp>
        <p:nvSpPr>
          <p:cNvPr id="22531" name="Content Placeholder 2"/>
          <p:cNvSpPr>
            <a:spLocks noGrp="1"/>
          </p:cNvSpPr>
          <p:nvPr>
            <p:ph idx="1"/>
          </p:nvPr>
        </p:nvSpPr>
        <p:spPr/>
        <p:txBody>
          <a:bodyPr>
            <a:normAutofit fontScale="92500" lnSpcReduction="10000"/>
          </a:bodyPr>
          <a:lstStyle/>
          <a:p>
            <a:pPr eaLnBrk="1" hangingPunct="1">
              <a:buFont typeface="Wingdings" pitchFamily="2" charset="2"/>
              <a:buChar char="v"/>
              <a:defRPr/>
            </a:pPr>
            <a:r>
              <a:rPr lang="fa-IR" sz="2400" dirty="0">
                <a:cs typeface="B Homa" panose="00000400000000000000" pitchFamily="2" charset="-78"/>
              </a:rPr>
              <a:t>لغت زیبایی شناختی در اصل یونانی است و به معنی </a:t>
            </a:r>
            <a:r>
              <a:rPr lang="fa-IR" sz="2400" dirty="0">
                <a:solidFill>
                  <a:schemeClr val="bg1"/>
                </a:solidFill>
                <a:cs typeface="B Homa" panose="00000400000000000000" pitchFamily="2" charset="-78"/>
              </a:rPr>
              <a:t>ادراک</a:t>
            </a:r>
            <a:r>
              <a:rPr lang="fa-IR" sz="2400" dirty="0">
                <a:cs typeface="B Homa" panose="00000400000000000000" pitchFamily="2" charset="-78"/>
              </a:rPr>
              <a:t> است . زیبا شناختی به معنی وسیع کلمه به </a:t>
            </a:r>
            <a:r>
              <a:rPr lang="fa-IR" sz="2400" dirty="0">
                <a:solidFill>
                  <a:schemeClr val="bg1"/>
                </a:solidFill>
                <a:cs typeface="B Homa" panose="00000400000000000000" pitchFamily="2" charset="-78"/>
              </a:rPr>
              <a:t>بررسی وروشهای احساس محیط و موقعیت فرد در داخل ان </a:t>
            </a:r>
            <a:r>
              <a:rPr lang="fa-IR" sz="2400" dirty="0">
                <a:cs typeface="B Homa" panose="00000400000000000000" pitchFamily="2" charset="-78"/>
              </a:rPr>
              <a:t>می پردازد </a:t>
            </a:r>
            <a:r>
              <a:rPr lang="fa-IR" sz="1800" dirty="0">
                <a:cs typeface="B Homa" panose="00000400000000000000" pitchFamily="2" charset="-78"/>
              </a:rPr>
              <a:t>(کورت گروتر، 1383 : 94) .</a:t>
            </a:r>
          </a:p>
          <a:p>
            <a:pPr marL="65087" indent="0" eaLnBrk="1" hangingPunct="1">
              <a:buFont typeface="Wingdings 2" panose="05020102010507070707" pitchFamily="18" charset="2"/>
              <a:buNone/>
              <a:defRPr/>
            </a:pPr>
            <a:endParaRPr lang="fa-IR" sz="1800" dirty="0">
              <a:cs typeface="B Homa" panose="00000400000000000000" pitchFamily="2" charset="-78"/>
            </a:endParaRPr>
          </a:p>
          <a:p>
            <a:pPr eaLnBrk="1" hangingPunct="1">
              <a:buFont typeface="Wingdings" pitchFamily="2" charset="2"/>
              <a:buChar char="v"/>
              <a:defRPr/>
            </a:pPr>
            <a:r>
              <a:rPr lang="fa-IR" sz="2400" dirty="0">
                <a:cs typeface="B Homa" panose="00000400000000000000" pitchFamily="2" charset="-78"/>
              </a:rPr>
              <a:t>زیبا شناختی ، زیبایی گرایی ، هنرهای زیبا ، واژه ایی است که از واژه یونانی گرفته شده و در آغاز به معنای ” </a:t>
            </a:r>
            <a:r>
              <a:rPr lang="fa-IR" sz="2400" dirty="0">
                <a:solidFill>
                  <a:schemeClr val="bg1"/>
                </a:solidFill>
                <a:cs typeface="B Homa" panose="00000400000000000000" pitchFamily="2" charset="-78"/>
              </a:rPr>
              <a:t>درک حسی </a:t>
            </a:r>
            <a:r>
              <a:rPr lang="fa-IR" sz="2400" dirty="0">
                <a:cs typeface="B Homa" panose="00000400000000000000" pitchFamily="2" charset="-78"/>
              </a:rPr>
              <a:t>” بود . در سده نوزدهم ، فردی به نام بامگارتن ، معنی جدیدی به این واژه داد که ” </a:t>
            </a:r>
            <a:r>
              <a:rPr lang="fa-IR" sz="2400" dirty="0">
                <a:solidFill>
                  <a:schemeClr val="bg1"/>
                </a:solidFill>
                <a:cs typeface="B Homa" panose="00000400000000000000" pitchFamily="2" charset="-78"/>
              </a:rPr>
              <a:t>درک و قدرشناسی </a:t>
            </a:r>
            <a:r>
              <a:rPr lang="fa-IR" sz="2400" dirty="0">
                <a:cs typeface="B Homa" panose="00000400000000000000" pitchFamily="2" charset="-78"/>
              </a:rPr>
              <a:t>” از زیبایی بود . از میانه سده نوزدهم این معنی از سوی انگلیسی زبانان استفاده شده و معنی آن گسترده تر از قدر شناسی از زیبایی است و در بردارنده ” </a:t>
            </a:r>
            <a:r>
              <a:rPr lang="fa-IR" sz="2400" dirty="0">
                <a:solidFill>
                  <a:schemeClr val="bg1"/>
                </a:solidFill>
                <a:cs typeface="B Homa" panose="00000400000000000000" pitchFamily="2" charset="-78"/>
              </a:rPr>
              <a:t>شخصیت ، قدرت </a:t>
            </a:r>
            <a:r>
              <a:rPr lang="fa-IR" sz="2400" dirty="0">
                <a:cs typeface="B Homa" panose="00000400000000000000" pitchFamily="2" charset="-78"/>
              </a:rPr>
              <a:t>” و دیگر کیفیت هایی است که ایده فراگیری از زیبایی را دربردارد </a:t>
            </a:r>
            <a:r>
              <a:rPr lang="fa-IR" sz="1800" dirty="0">
                <a:cs typeface="B Homa" panose="00000400000000000000" pitchFamily="2" charset="-78"/>
              </a:rPr>
              <a:t>(سیف الدینی ، 1378 : 11 ) .</a:t>
            </a:r>
          </a:p>
          <a:p>
            <a:pPr eaLnBrk="1" hangingPunct="1">
              <a:buFont typeface="Wingdings 2" panose="05020102010507070707" pitchFamily="18" charset="2"/>
              <a:buNone/>
              <a:defRPr/>
            </a:pPr>
            <a:endParaRPr lang="en-US" sz="1200" dirty="0">
              <a:cs typeface="B Homa" panose="00000400000000000000" pitchFamily="2" charset="-78"/>
            </a:endParaRPr>
          </a:p>
          <a:p>
            <a:pPr eaLnBrk="1" hangingPunct="1">
              <a:buFont typeface="Wingdings 2" panose="05020102010507070707" pitchFamily="18" charset="2"/>
              <a:buNone/>
              <a:defRPr/>
            </a:pPr>
            <a:endParaRPr lang="en-US" sz="1800" dirty="0">
              <a:solidFill>
                <a:schemeClr val="tx2"/>
              </a:solidFill>
              <a:cs typeface="2  Badr" pitchFamily="2" charset="-78"/>
            </a:endParaRPr>
          </a:p>
          <a:p>
            <a:pPr eaLnBrk="1" hangingPunct="1">
              <a:buFont typeface="Wingdings 2" panose="05020102010507070707" pitchFamily="18" charset="2"/>
              <a:buNone/>
              <a:defRPr/>
            </a:pPr>
            <a:endParaRPr lang="fa-IR" sz="3200" dirty="0">
              <a:solidFill>
                <a:schemeClr val="tx2"/>
              </a:solidFill>
              <a:cs typeface="2  Badr" pitchFamily="2" charset="-78"/>
            </a:endParaRPr>
          </a:p>
          <a:p>
            <a:pPr eaLnBrk="1" hangingPunct="1">
              <a:buFont typeface="Wingdings" pitchFamily="2" charset="2"/>
              <a:buNone/>
              <a:defRPr/>
            </a:pPr>
            <a:endParaRPr lang="en-US" sz="3200" dirty="0">
              <a:cs typeface="2  Badr" pitchFamily="2" charset="-78"/>
            </a:endParaRPr>
          </a:p>
          <a:p>
            <a:pPr eaLnBrk="1" hangingPunct="1">
              <a:buFont typeface="Wingdings" pitchFamily="2" charset="2"/>
              <a:buNone/>
              <a:defRPr/>
            </a:pPr>
            <a:endParaRPr lang="fa-IR" sz="3200" dirty="0">
              <a:cs typeface="2  Badr" pitchFamily="2" charset="-78"/>
            </a:endParaRPr>
          </a:p>
          <a:p>
            <a:pPr eaLnBrk="1" hangingPunct="1">
              <a:defRPr/>
            </a:pPr>
            <a:endParaRPr lang="fa-I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399032"/>
          </a:xfrm>
        </p:spPr>
        <p:txBody>
          <a:bodyPr/>
          <a:lstStyle/>
          <a:p>
            <a:pPr algn="ctr">
              <a:defRPr/>
            </a:pPr>
            <a:r>
              <a:rPr lang="fa-IR" dirty="0">
                <a:solidFill>
                  <a:schemeClr val="accent1">
                    <a:tint val="83000"/>
                    <a:satMod val="150000"/>
                  </a:schemeClr>
                </a:solidFill>
                <a:cs typeface="B Homa" panose="00000400000000000000" pitchFamily="2" charset="-78"/>
              </a:rPr>
              <a:t>زیبایی شناسی</a:t>
            </a:r>
            <a:endParaRPr lang="fa-IR" dirty="0"/>
          </a:p>
        </p:txBody>
      </p:sp>
      <p:sp>
        <p:nvSpPr>
          <p:cNvPr id="23555" name="Content Placeholder 2"/>
          <p:cNvSpPr>
            <a:spLocks noGrp="1"/>
          </p:cNvSpPr>
          <p:nvPr>
            <p:ph idx="1"/>
          </p:nvPr>
        </p:nvSpPr>
        <p:spPr>
          <a:xfrm>
            <a:off x="468313" y="1844675"/>
            <a:ext cx="8229600" cy="4572000"/>
          </a:xfrm>
        </p:spPr>
        <p:txBody>
          <a:bodyPr>
            <a:normAutofit fontScale="92500" lnSpcReduction="10000"/>
          </a:bodyPr>
          <a:lstStyle/>
          <a:p>
            <a:pPr>
              <a:buFont typeface="Wingdings" panose="05000000000000000000" pitchFamily="2" charset="2"/>
              <a:buChar char="v"/>
            </a:pPr>
            <a:r>
              <a:rPr lang="fa-IR" altLang="fa-IR" sz="2400" dirty="0" smtClean="0">
                <a:ea typeface="2  Homa"/>
                <a:cs typeface="B Homa" panose="00000400000000000000" pitchFamily="2" charset="-78"/>
              </a:rPr>
              <a:t>دیدگاه دیگر و جامع تر نسبت به مقوله زیبایی شناسی ، در رسیدن به </a:t>
            </a:r>
            <a:r>
              <a:rPr lang="fa-IR" altLang="fa-IR" sz="2400" dirty="0" smtClean="0">
                <a:solidFill>
                  <a:schemeClr val="bg1"/>
                </a:solidFill>
                <a:ea typeface="2  Homa"/>
                <a:cs typeface="B Homa" panose="00000400000000000000" pitchFamily="2" charset="-78"/>
              </a:rPr>
              <a:t>کمال مطلوب </a:t>
            </a:r>
            <a:r>
              <a:rPr lang="fa-IR" altLang="fa-IR" sz="2400" dirty="0" smtClean="0">
                <a:ea typeface="2  Homa"/>
                <a:cs typeface="B Homa" panose="00000400000000000000" pitchFamily="2" charset="-78"/>
              </a:rPr>
              <a:t>، داشتن </a:t>
            </a:r>
            <a:r>
              <a:rPr lang="fa-IR" altLang="fa-IR" sz="2400" dirty="0" smtClean="0">
                <a:solidFill>
                  <a:schemeClr val="bg1"/>
                </a:solidFill>
                <a:ea typeface="2  Homa"/>
                <a:cs typeface="B Homa" panose="00000400000000000000" pitchFamily="2" charset="-78"/>
              </a:rPr>
              <a:t>حس وحدت </a:t>
            </a:r>
            <a:r>
              <a:rPr lang="fa-IR" altLang="fa-IR" sz="2400" dirty="0" smtClean="0">
                <a:ea typeface="2  Homa"/>
                <a:cs typeface="B Homa" panose="00000400000000000000" pitchFamily="2" charset="-78"/>
              </a:rPr>
              <a:t>، </a:t>
            </a:r>
            <a:r>
              <a:rPr lang="fa-IR" altLang="fa-IR" sz="2400" dirty="0" smtClean="0">
                <a:solidFill>
                  <a:schemeClr val="bg1"/>
                </a:solidFill>
                <a:ea typeface="2  Homa"/>
                <a:cs typeface="B Homa" panose="00000400000000000000" pitchFamily="2" charset="-78"/>
              </a:rPr>
              <a:t>رشد ذهنی</a:t>
            </a:r>
            <a:r>
              <a:rPr lang="fa-IR" altLang="fa-IR" sz="2400" dirty="0" smtClean="0">
                <a:ea typeface="2  Homa"/>
                <a:cs typeface="B Homa" panose="00000400000000000000" pitchFamily="2" charset="-78"/>
              </a:rPr>
              <a:t> و داشتن ریشه های فطری و تجمیع و انتقال آن به چارچوب و </a:t>
            </a:r>
            <a:r>
              <a:rPr lang="fa-IR" altLang="fa-IR" sz="2400" dirty="0" smtClean="0">
                <a:solidFill>
                  <a:schemeClr val="bg1"/>
                </a:solidFill>
                <a:ea typeface="2  Homa"/>
                <a:cs typeface="B Homa" panose="00000400000000000000" pitchFamily="2" charset="-78"/>
              </a:rPr>
              <a:t>قالبی مادی</a:t>
            </a:r>
            <a:r>
              <a:rPr lang="fa-IR" altLang="fa-IR" sz="2400" dirty="0" smtClean="0">
                <a:ea typeface="2  Homa"/>
                <a:cs typeface="B Homa" panose="00000400000000000000" pitchFamily="2" charset="-78"/>
              </a:rPr>
              <a:t> ، و سپس ادراک آن از طریق </a:t>
            </a:r>
            <a:r>
              <a:rPr lang="fa-IR" altLang="fa-IR" sz="2400" dirty="0" smtClean="0">
                <a:solidFill>
                  <a:schemeClr val="bg1"/>
                </a:solidFill>
                <a:ea typeface="2  Homa"/>
                <a:cs typeface="B Homa" panose="00000400000000000000" pitchFamily="2" charset="-78"/>
              </a:rPr>
              <a:t>داده های حسی </a:t>
            </a:r>
            <a:r>
              <a:rPr lang="fa-IR" altLang="fa-IR" sz="2400" dirty="0" smtClean="0">
                <a:ea typeface="2  Homa"/>
                <a:cs typeface="B Homa" panose="00000400000000000000" pitchFamily="2" charset="-78"/>
              </a:rPr>
              <a:t>است </a:t>
            </a:r>
            <a:r>
              <a:rPr lang="fa-IR" altLang="fa-IR" sz="1800" dirty="0" smtClean="0">
                <a:ea typeface="2  Badr"/>
                <a:cs typeface="2  Badr"/>
              </a:rPr>
              <a:t>(آیوازیان ،  1381 : 64 ) .</a:t>
            </a:r>
          </a:p>
          <a:p>
            <a:pPr>
              <a:buFont typeface="Wingdings 2" panose="05020102010507070707" pitchFamily="18" charset="2"/>
              <a:buNone/>
            </a:pPr>
            <a:r>
              <a:rPr lang="fa-IR" altLang="fa-IR" sz="2400" dirty="0" smtClean="0">
                <a:ea typeface="2  Homa"/>
                <a:cs typeface="B Homa" panose="00000400000000000000" pitchFamily="2" charset="-78"/>
              </a:rPr>
              <a:t>زیبایی شناسی شاخه ای از </a:t>
            </a:r>
            <a:r>
              <a:rPr lang="fa-IR" altLang="fa-IR" sz="2400" dirty="0" smtClean="0">
                <a:solidFill>
                  <a:schemeClr val="bg1"/>
                </a:solidFill>
                <a:ea typeface="2  Homa"/>
                <a:cs typeface="B Homa" panose="00000400000000000000" pitchFamily="2" charset="-78"/>
              </a:rPr>
              <a:t>فلسفه</a:t>
            </a:r>
            <a:r>
              <a:rPr lang="fa-IR" altLang="fa-IR" sz="2400" dirty="0" smtClean="0">
                <a:ea typeface="2  Homa"/>
                <a:cs typeface="B Homa" panose="00000400000000000000" pitchFamily="2" charset="-78"/>
              </a:rPr>
              <a:t> است که از تحلیل مفاهیم و راه حل مسائلی بحث می کند که از </a:t>
            </a:r>
            <a:r>
              <a:rPr lang="fa-IR" altLang="fa-IR" sz="2400" dirty="0" smtClean="0">
                <a:solidFill>
                  <a:schemeClr val="bg1"/>
                </a:solidFill>
                <a:ea typeface="2  Homa"/>
                <a:cs typeface="B Homa" panose="00000400000000000000" pitchFamily="2" charset="-78"/>
              </a:rPr>
              <a:t>تامل در خصوص موضوعات ادراک زیبایی شناختی</a:t>
            </a:r>
            <a:r>
              <a:rPr lang="fa-IR" altLang="fa-IR" sz="2400" dirty="0" smtClean="0">
                <a:ea typeface="2  Homa"/>
                <a:cs typeface="B Homa" panose="00000400000000000000" pitchFamily="2" charset="-78"/>
              </a:rPr>
              <a:t> بر می خیزد .موضوعات ادراک زیبایی شناختی نیز شامل تمامی اشیائی است که موضوع </a:t>
            </a:r>
            <a:r>
              <a:rPr lang="fa-IR" altLang="fa-IR" sz="2400" dirty="0" smtClean="0">
                <a:solidFill>
                  <a:schemeClr val="bg1"/>
                </a:solidFill>
                <a:ea typeface="2  Homa"/>
                <a:cs typeface="B Homa" panose="00000400000000000000" pitchFamily="2" charset="-78"/>
              </a:rPr>
              <a:t>تجربه زیبایی </a:t>
            </a:r>
            <a:r>
              <a:rPr lang="fa-IR" altLang="fa-IR" sz="2400" dirty="0" smtClean="0">
                <a:ea typeface="2  Homa"/>
                <a:cs typeface="B Homa" panose="00000400000000000000" pitchFamily="2" charset="-78"/>
              </a:rPr>
              <a:t>شناسی قرار می گیرد . بنابراین فقط پس از تجربه زیبایی شناختی است که قادر به تحدید طبقه موضوعات ادراک زیبایی شناختی می شویم . بدین ترتیب اصطلاح ”موضوعات ادراک زیبایی شناحتی  ” شامل همه اشیائی است که در خصوص آنها چنین احکام و دلایلی عرضه می شود</a:t>
            </a:r>
            <a:r>
              <a:rPr lang="fa-IR" altLang="fa-IR" sz="1800" dirty="0" smtClean="0">
                <a:ea typeface="2  Homa"/>
                <a:cs typeface="B Homa" panose="00000400000000000000" pitchFamily="2" charset="-78"/>
              </a:rPr>
              <a:t>( بیردزلی ،  هاسپرس ، 1376 : 6)   .         </a:t>
            </a:r>
          </a:p>
          <a:p>
            <a:pPr>
              <a:buFont typeface="Wingdings 2" panose="05020102010507070707" pitchFamily="18" charset="2"/>
              <a:buNone/>
            </a:pPr>
            <a:r>
              <a:rPr lang="fa-IR" altLang="fa-IR" sz="2400" dirty="0" smtClean="0">
                <a:ea typeface="2  Homa"/>
                <a:cs typeface="B Homa" panose="00000400000000000000" pitchFamily="2" charset="-78"/>
              </a:rPr>
              <a:t>موضوع علم زیبایی شناسی </a:t>
            </a:r>
            <a:r>
              <a:rPr lang="fa-IR" altLang="fa-IR" sz="2400" dirty="0" smtClean="0">
                <a:solidFill>
                  <a:schemeClr val="bg1"/>
                </a:solidFill>
                <a:ea typeface="2  Homa"/>
                <a:cs typeface="B Homa" panose="00000400000000000000" pitchFamily="2" charset="-78"/>
              </a:rPr>
              <a:t>تشخیص و درک عواملی است که در ادراک یک شی یا فرایند تجربی زیبا با حداقل خوشایند نقش دارد </a:t>
            </a:r>
            <a:r>
              <a:rPr lang="fa-IR" altLang="fa-IR" sz="2400" dirty="0" smtClean="0">
                <a:ea typeface="2  Homa"/>
                <a:cs typeface="B Homa" panose="00000400000000000000" pitchFamily="2" charset="-78"/>
              </a:rPr>
              <a:t>(</a:t>
            </a:r>
            <a:r>
              <a:rPr lang="fa-IR" altLang="fa-IR" sz="1800" dirty="0" smtClean="0">
                <a:ea typeface="2  Homa"/>
                <a:cs typeface="B Homa" panose="00000400000000000000" pitchFamily="2" charset="-78"/>
              </a:rPr>
              <a:t> لنگ، 1386 : 205 ) .</a:t>
            </a:r>
          </a:p>
          <a:p>
            <a:pPr>
              <a:buFont typeface="Wingdings" panose="05000000000000000000" pitchFamily="2" charset="2"/>
              <a:buChar char="v"/>
            </a:pPr>
            <a:endParaRPr lang="fa-IR" altLang="fa-IR" sz="2400" dirty="0" smtClean="0">
              <a:ea typeface="2  Homa"/>
              <a:cs typeface="B Homa" panose="00000400000000000000" pitchFamily="2" charset="-78"/>
            </a:endParaRPr>
          </a:p>
          <a:p>
            <a:pPr>
              <a:buFont typeface="Wingdings 2" panose="05020102010507070707" pitchFamily="18" charset="2"/>
              <a:buNone/>
            </a:pPr>
            <a:endParaRPr lang="fa-IR" altLang="fa-IR" sz="2400" dirty="0" smtClean="0">
              <a:ea typeface="2  Homa"/>
              <a:cs typeface="B Homa" panose="00000400000000000000" pitchFamily="2" charset="-78"/>
            </a:endParaRPr>
          </a:p>
          <a:p>
            <a:pPr>
              <a:buFont typeface="Wingdings 2" panose="05020102010507070707" pitchFamily="18" charset="2"/>
              <a:buNone/>
            </a:pPr>
            <a:endParaRPr lang="fa-IR" altLang="fa-IR" sz="2400" dirty="0" smtClean="0">
              <a:ea typeface="2  Homa"/>
              <a:cs typeface="B Homa" panose="00000400000000000000" pitchFamily="2" charset="-7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solidFill>
                  <a:schemeClr val="accent1">
                    <a:tint val="83000"/>
                    <a:satMod val="150000"/>
                  </a:schemeClr>
                </a:solidFill>
                <a:cs typeface="B Homa" panose="00000400000000000000" pitchFamily="2" charset="-78"/>
              </a:rPr>
              <a:t>زیبایی شناسی</a:t>
            </a:r>
            <a:endParaRPr lang="fa-IR" dirty="0"/>
          </a:p>
        </p:txBody>
      </p:sp>
      <p:sp>
        <p:nvSpPr>
          <p:cNvPr id="24579" name="Content Placeholder 2"/>
          <p:cNvSpPr>
            <a:spLocks noGrp="1"/>
          </p:cNvSpPr>
          <p:nvPr>
            <p:ph idx="1"/>
          </p:nvPr>
        </p:nvSpPr>
        <p:spPr/>
        <p:txBody>
          <a:bodyPr/>
          <a:lstStyle/>
          <a:p>
            <a:pPr algn="just">
              <a:buFont typeface="Wingdings" panose="05000000000000000000" pitchFamily="2" charset="2"/>
              <a:buChar char="v"/>
            </a:pPr>
            <a:r>
              <a:rPr lang="fa-IR" altLang="fa-IR" sz="2400" dirty="0" smtClean="0">
                <a:ea typeface="2  Homa"/>
                <a:cs typeface="B Homa" panose="00000400000000000000" pitchFamily="2" charset="-78"/>
              </a:rPr>
              <a:t>زیبایی شناسی اصلا مفهوم ”</a:t>
            </a:r>
            <a:r>
              <a:rPr lang="fa-IR" altLang="fa-IR" sz="2400" dirty="0" smtClean="0">
                <a:solidFill>
                  <a:schemeClr val="bg1"/>
                </a:solidFill>
                <a:ea typeface="2  Homa"/>
                <a:cs typeface="B Homa" panose="00000400000000000000" pitchFamily="2" charset="-78"/>
              </a:rPr>
              <a:t>تئوری علم ادراک حسی </a:t>
            </a:r>
            <a:r>
              <a:rPr lang="fa-IR" altLang="fa-IR" sz="2400" dirty="0" smtClean="0">
                <a:ea typeface="2  Homa"/>
                <a:cs typeface="B Homa" panose="00000400000000000000" pitchFamily="2" charset="-78"/>
              </a:rPr>
              <a:t>” دارد ، مفهومی که مستقیما با مفهوم واژگانی این کلمه ربط پیدا می کند . امروزه مفهوم بسیار پسندیده زیبایی شناسی عبارت است از ” </a:t>
            </a:r>
            <a:r>
              <a:rPr lang="fa-IR" altLang="fa-IR" sz="2400" dirty="0" smtClean="0">
                <a:solidFill>
                  <a:schemeClr val="bg1"/>
                </a:solidFill>
                <a:ea typeface="2  Homa"/>
                <a:cs typeface="B Homa" panose="00000400000000000000" pitchFamily="2" charset="-78"/>
              </a:rPr>
              <a:t>تئوری زیبایی و هنر ”  .</a:t>
            </a:r>
          </a:p>
          <a:p>
            <a:pPr algn="just">
              <a:buFont typeface="Wingdings 2" panose="05020102010507070707" pitchFamily="18" charset="2"/>
              <a:buNone/>
            </a:pPr>
            <a:r>
              <a:rPr lang="fa-IR" altLang="fa-IR" sz="2400" dirty="0" smtClean="0">
                <a:solidFill>
                  <a:schemeClr val="bg1"/>
                </a:solidFill>
                <a:ea typeface="2  Homa"/>
                <a:cs typeface="B Homa" panose="00000400000000000000" pitchFamily="2" charset="-78"/>
              </a:rPr>
              <a:t>الکساندر باو مگارتن </a:t>
            </a:r>
            <a:r>
              <a:rPr lang="fa-IR" altLang="fa-IR" sz="2400" dirty="0" smtClean="0">
                <a:ea typeface="2  Homa"/>
                <a:cs typeface="B Homa" panose="00000400000000000000" pitchFamily="2" charset="-78"/>
              </a:rPr>
              <a:t>(نخستین متفکر عصر جدید که زیبایی شناسی را در قلمرو ویزه ای از پژوهش و مطالعه قرار داد ) </a:t>
            </a:r>
            <a:r>
              <a:rPr lang="fa-IR" altLang="fa-IR" sz="2400" dirty="0" smtClean="0">
                <a:solidFill>
                  <a:schemeClr val="bg1"/>
                </a:solidFill>
                <a:ea typeface="2  Homa"/>
                <a:cs typeface="B Homa" panose="00000400000000000000" pitchFamily="2" charset="-78"/>
              </a:rPr>
              <a:t>تئوری زیبایی هنر </a:t>
            </a:r>
            <a:r>
              <a:rPr lang="fa-IR" altLang="fa-IR" sz="2400" dirty="0" smtClean="0">
                <a:ea typeface="2  Homa"/>
                <a:cs typeface="B Homa" panose="00000400000000000000" pitchFamily="2" charset="-78"/>
              </a:rPr>
              <a:t>را طرح ریزی کرد چون او هنر رادر مقام علم ادراک حسی به مفهوم دقیق آن تصور می کرد . از این رو در مفهوم عمومی از زیبایی شناسی در یک تعریف واحد ادغام شد </a:t>
            </a:r>
            <a:r>
              <a:rPr lang="fa-IR" altLang="fa-IR" sz="1800" dirty="0" smtClean="0">
                <a:ea typeface="2  Homa"/>
                <a:cs typeface="B Homa" panose="00000400000000000000" pitchFamily="2" charset="-78"/>
              </a:rPr>
              <a:t>(آژند، 1374 : 11)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solidFill>
                  <a:schemeClr val="accent1">
                    <a:tint val="83000"/>
                    <a:satMod val="150000"/>
                  </a:schemeClr>
                </a:solidFill>
                <a:cs typeface="B Homa" panose="00000400000000000000" pitchFamily="2" charset="-78"/>
              </a:rPr>
              <a:t>زیبایی شناسی</a:t>
            </a:r>
            <a:endParaRPr lang="fa-IR" dirty="0"/>
          </a:p>
        </p:txBody>
      </p:sp>
      <p:sp>
        <p:nvSpPr>
          <p:cNvPr id="25603" name="Content Placeholder 2"/>
          <p:cNvSpPr>
            <a:spLocks noGrp="1"/>
          </p:cNvSpPr>
          <p:nvPr>
            <p:ph idx="1"/>
          </p:nvPr>
        </p:nvSpPr>
        <p:spPr>
          <a:xfrm>
            <a:off x="500063" y="1500188"/>
            <a:ext cx="8229600" cy="4572000"/>
          </a:xfrm>
        </p:spPr>
        <p:txBody>
          <a:bodyPr>
            <a:normAutofit fontScale="92500"/>
          </a:bodyPr>
          <a:lstStyle/>
          <a:p>
            <a:pPr>
              <a:buFont typeface="Wingdings" panose="05000000000000000000" pitchFamily="2" charset="2"/>
              <a:buChar char="v"/>
            </a:pPr>
            <a:r>
              <a:rPr lang="fa-IR" altLang="fa-IR" sz="2400" dirty="0" smtClean="0">
                <a:ea typeface="2  Homa"/>
                <a:cs typeface="B Homa" panose="00000400000000000000" pitchFamily="2" charset="-78"/>
              </a:rPr>
              <a:t>زیبایی شناسی در گذشته شاحه ای از فلسفه بود و در دوران معاصر آمیزه ای از  </a:t>
            </a:r>
            <a:r>
              <a:rPr lang="fa-IR" altLang="fa-IR" sz="2400" dirty="0" smtClean="0">
                <a:solidFill>
                  <a:schemeClr val="bg1"/>
                </a:solidFill>
                <a:ea typeface="2  Homa"/>
                <a:cs typeface="B Homa" panose="00000400000000000000" pitchFamily="2" charset="-78"/>
              </a:rPr>
              <a:t>فلسفه ، روانشناسی و جامعه شناسی </a:t>
            </a:r>
            <a:r>
              <a:rPr lang="fa-IR" altLang="fa-IR" sz="2400" dirty="0" smtClean="0">
                <a:ea typeface="2  Homa"/>
                <a:cs typeface="B Homa" panose="00000400000000000000" pitchFamily="2" charset="-78"/>
              </a:rPr>
              <a:t>هنر می باشد و به این ترتیب به مبانی حساسیت انسان نسبت به اشکال مختلف هنر و ارتباط آن با سایر مباحث فرهنگ ( فلسفه ، اخلاق ، دین ، علم و صنعت ) پرداخته و سعی در کشف این ارتباطات دارد . وازه </a:t>
            </a:r>
            <a:r>
              <a:rPr lang="en-US" altLang="fa-IR" sz="2400" dirty="0" smtClean="0">
                <a:ea typeface="2  Homa"/>
                <a:cs typeface="B Homa" panose="00000400000000000000" pitchFamily="2" charset="-78"/>
              </a:rPr>
              <a:t> aesthetics </a:t>
            </a:r>
            <a:r>
              <a:rPr lang="fa-IR" altLang="fa-IR" sz="2400" dirty="0" smtClean="0">
                <a:ea typeface="2  Homa"/>
                <a:cs typeface="B Homa" panose="00000400000000000000" pitchFamily="2" charset="-78"/>
              </a:rPr>
              <a:t>از ریشه یونانی </a:t>
            </a:r>
            <a:r>
              <a:rPr lang="en-US" altLang="fa-IR" sz="2400" dirty="0" err="1" smtClean="0">
                <a:ea typeface="2  Homa"/>
                <a:cs typeface="B Homa" panose="00000400000000000000" pitchFamily="2" charset="-78"/>
              </a:rPr>
              <a:t>aisthetikos</a:t>
            </a:r>
            <a:r>
              <a:rPr lang="en-US" altLang="fa-IR" sz="2400" dirty="0" smtClean="0">
                <a:ea typeface="2  Homa"/>
                <a:cs typeface="B Homa" panose="00000400000000000000" pitchFamily="2" charset="-78"/>
              </a:rPr>
              <a:t> </a:t>
            </a:r>
            <a:r>
              <a:rPr lang="fa-IR" altLang="fa-IR" sz="2400" dirty="0" smtClean="0">
                <a:ea typeface="2  Homa"/>
                <a:cs typeface="B Homa" panose="00000400000000000000" pitchFamily="2" charset="-78"/>
              </a:rPr>
              <a:t> که به معنای ادراک حسی است متولد شد و به سایر زبان های اروپایی وارد شد .</a:t>
            </a:r>
            <a:r>
              <a:rPr lang="fa-IR" altLang="fa-IR" sz="2400" dirty="0" smtClean="0">
                <a:solidFill>
                  <a:schemeClr val="bg1"/>
                </a:solidFill>
                <a:ea typeface="2  Homa"/>
                <a:cs typeface="B Homa" panose="00000400000000000000" pitchFamily="2" charset="-78"/>
              </a:rPr>
              <a:t>استتیکر به معنای نظریه هنر آزاد ، آئین ، آگاهی فرودست ، هنر زیبا اندیشیدن ، هنر قیاسی خرد و همان علم آگاهی محسوس است .</a:t>
            </a:r>
          </a:p>
          <a:p>
            <a:pPr>
              <a:buFont typeface="Wingdings 2" panose="05020102010507070707" pitchFamily="18" charset="2"/>
              <a:buNone/>
            </a:pPr>
            <a:r>
              <a:rPr lang="fa-IR" altLang="fa-IR" sz="2400" dirty="0" smtClean="0">
                <a:ea typeface="2  Homa"/>
                <a:cs typeface="B Homa" panose="00000400000000000000" pitchFamily="2" charset="-78"/>
              </a:rPr>
              <a:t>مباحث مربوط به ادراک ومراتب آن در میان عرفا و حکمای مسلمان از سابقه ای طولانی برخوردار است .حکمای مسلمان مراتب ادراک زیبایی را متناسب با مراتب وجود دانسته ، زیبایی عالم محسوسات را که مربوط به پائین ترین مرتبه وجود ( طبیعت ) است به عنوان نازلترین مرتبه درک احساس می داند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solidFill>
                  <a:schemeClr val="accent1">
                    <a:tint val="83000"/>
                    <a:satMod val="150000"/>
                  </a:schemeClr>
                </a:solidFill>
                <a:cs typeface="B Homa" panose="00000400000000000000" pitchFamily="2" charset="-78"/>
              </a:rPr>
              <a:t>زیبایی شناسی</a:t>
            </a:r>
            <a:endParaRPr lang="fa-IR" dirty="0"/>
          </a:p>
        </p:txBody>
      </p:sp>
      <p:sp>
        <p:nvSpPr>
          <p:cNvPr id="26627" name="Content Placeholder 2"/>
          <p:cNvSpPr>
            <a:spLocks noGrp="1"/>
          </p:cNvSpPr>
          <p:nvPr>
            <p:ph idx="1"/>
          </p:nvPr>
        </p:nvSpPr>
        <p:spPr/>
        <p:txBody>
          <a:bodyPr/>
          <a:lstStyle/>
          <a:p>
            <a:pPr>
              <a:buFont typeface="Wingdings 2" panose="05020102010507070707" pitchFamily="18" charset="2"/>
              <a:buNone/>
            </a:pPr>
            <a:r>
              <a:rPr lang="fa-IR" altLang="fa-IR" sz="2400" dirty="0" smtClean="0">
                <a:ea typeface="2  Homa"/>
                <a:cs typeface="B Homa" panose="00000400000000000000" pitchFamily="2" charset="-78"/>
              </a:rPr>
              <a:t>با مشاهده و درک این زیبایی ، انسان باید متوجه مراتب عالی تر زیبایی و از جمله خالق زیبایی گردد . در حقیقت اگر چشم و گوش و پوست و سایر حواس زیبایی های ظاهری را درک می کنند .بصیرت و نظر و معرفت و شهود و مکاشفه هستند که با چشم و دل و قلب و فواد قابل درک است . </a:t>
            </a:r>
            <a:r>
              <a:rPr lang="fa-IR" altLang="fa-IR" sz="2400" dirty="0" smtClean="0">
                <a:solidFill>
                  <a:schemeClr val="bg1"/>
                </a:solidFill>
                <a:ea typeface="2  Homa"/>
                <a:cs typeface="B Homa" panose="00000400000000000000" pitchFamily="2" charset="-78"/>
              </a:rPr>
              <a:t>. بهره هر چیز زیبا (نزد حکمای متاله ) به اندازه ارتباطی است که با جمال و زیبایی مطلق دارد </a:t>
            </a:r>
            <a:r>
              <a:rPr lang="fa-IR" altLang="fa-IR" sz="2400" dirty="0" smtClean="0">
                <a:ea typeface="2  Homa"/>
                <a:cs typeface="B Homa" panose="00000400000000000000" pitchFamily="2" charset="-78"/>
              </a:rPr>
              <a:t>و به عبارتی زیبایی هر چیز به اندازه ای است که توانسته است جمال و زیبایی مطلق را متجلی سازد </a:t>
            </a:r>
            <a:r>
              <a:rPr lang="fa-IR" altLang="fa-IR" sz="1800" dirty="0" smtClean="0">
                <a:ea typeface="2  Homa"/>
                <a:cs typeface="B Homa" panose="00000400000000000000" pitchFamily="2" charset="-78"/>
              </a:rPr>
              <a:t>( نقی زاده ، 1387 :  66 )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2" name="Rectangle 4"/>
          <p:cNvSpPr>
            <a:spLocks noGrp="1" noRot="1" noChangeArrowheads="1"/>
          </p:cNvSpPr>
          <p:nvPr>
            <p:ph type="title"/>
          </p:nvPr>
        </p:nvSpPr>
        <p:spPr/>
        <p:txBody>
          <a:bodyPr/>
          <a:lstStyle/>
          <a:p>
            <a:pPr marL="484632" indent="0" algn="ctr" eaLnBrk="1" fontAlgn="auto" hangingPunct="1">
              <a:spcAft>
                <a:spcPts val="0"/>
              </a:spcAft>
              <a:defRPr/>
            </a:pPr>
            <a:r>
              <a:rPr lang="fa-IR" i="1" dirty="0">
                <a:solidFill>
                  <a:schemeClr val="accent1">
                    <a:tint val="83000"/>
                    <a:satMod val="150000"/>
                  </a:schemeClr>
                </a:solidFill>
                <a:latin typeface="Gungsuh" pitchFamily="18" charset="-127"/>
                <a:cs typeface="B Homa" panose="00000400000000000000" pitchFamily="2" charset="-78"/>
              </a:rPr>
              <a:t>زیبایی</a:t>
            </a:r>
            <a:endParaRPr lang="en-US" i="1" dirty="0">
              <a:solidFill>
                <a:schemeClr val="accent1">
                  <a:tint val="83000"/>
                  <a:satMod val="150000"/>
                </a:schemeClr>
              </a:solidFill>
              <a:latin typeface="Gungsuh" pitchFamily="18" charset="-127"/>
              <a:cs typeface="B Homa" panose="00000400000000000000" pitchFamily="2" charset="-78"/>
            </a:endParaRPr>
          </a:p>
        </p:txBody>
      </p:sp>
      <p:sp>
        <p:nvSpPr>
          <p:cNvPr id="9219" name="Rectangle 5"/>
          <p:cNvSpPr>
            <a:spLocks noGrp="1"/>
          </p:cNvSpPr>
          <p:nvPr>
            <p:ph idx="1"/>
          </p:nvPr>
        </p:nvSpPr>
        <p:spPr>
          <a:xfrm>
            <a:off x="428625" y="1571625"/>
            <a:ext cx="8229600" cy="4572000"/>
          </a:xfrm>
        </p:spPr>
        <p:txBody>
          <a:bodyPr>
            <a:normAutofit fontScale="85000" lnSpcReduction="20000"/>
          </a:bodyPr>
          <a:lstStyle/>
          <a:p>
            <a:pPr eaLnBrk="1" hangingPunct="1">
              <a:buFont typeface="Wingdings" panose="05000000000000000000" pitchFamily="2" charset="2"/>
              <a:buChar char="v"/>
            </a:pPr>
            <a:r>
              <a:rPr lang="ar-SA" altLang="fa-IR" sz="2400" dirty="0" smtClean="0">
                <a:ea typeface="2  Homa"/>
                <a:cs typeface="B Homa" panose="00000400000000000000" pitchFamily="2" charset="-78"/>
              </a:rPr>
              <a:t>زيبائي </a:t>
            </a:r>
            <a:r>
              <a:rPr lang="fa-IR" altLang="fa-IR" sz="2400" dirty="0" smtClean="0">
                <a:ea typeface="2  Homa"/>
                <a:cs typeface="B Homa" panose="00000400000000000000" pitchFamily="2" charset="-78"/>
              </a:rPr>
              <a:t>: (حامص)زیبایی ،</a:t>
            </a:r>
            <a:r>
              <a:rPr lang="ar-SA" altLang="fa-IR" sz="2400" dirty="0" smtClean="0">
                <a:ea typeface="2  Homa"/>
                <a:cs typeface="B Homa" panose="00000400000000000000" pitchFamily="2" charset="-78"/>
              </a:rPr>
              <a:t> </a:t>
            </a:r>
            <a:r>
              <a:rPr lang="ar-SA" altLang="fa-IR" sz="2400" dirty="0" smtClean="0">
                <a:solidFill>
                  <a:schemeClr val="bg1"/>
                </a:solidFill>
                <a:ea typeface="2  Homa"/>
                <a:cs typeface="B Homa" panose="00000400000000000000" pitchFamily="2" charset="-78"/>
              </a:rPr>
              <a:t>خوبي و نيکويي</a:t>
            </a:r>
            <a:r>
              <a:rPr lang="fa-IR" altLang="fa-IR" sz="2400" dirty="0" smtClean="0">
                <a:solidFill>
                  <a:schemeClr val="bg1"/>
                </a:solidFill>
                <a:ea typeface="2  Homa"/>
                <a:cs typeface="B Homa" panose="00000400000000000000" pitchFamily="2" charset="-78"/>
              </a:rPr>
              <a:t> </a:t>
            </a:r>
            <a:r>
              <a:rPr lang="fa-IR" altLang="fa-IR" sz="2400" dirty="0" smtClean="0">
                <a:ea typeface="2  Homa"/>
                <a:cs typeface="B Homa" panose="00000400000000000000" pitchFamily="2" charset="-78"/>
              </a:rPr>
              <a:t>(انندراج )</a:t>
            </a:r>
            <a:r>
              <a:rPr lang="ar-SA" altLang="fa-IR" sz="2400" dirty="0" smtClean="0">
                <a:ea typeface="2  Homa"/>
                <a:cs typeface="B Homa" panose="00000400000000000000" pitchFamily="2" charset="-78"/>
              </a:rPr>
              <a:t> </a:t>
            </a:r>
            <a:r>
              <a:rPr lang="fa-IR" altLang="fa-IR" sz="2400" dirty="0" smtClean="0">
                <a:solidFill>
                  <a:schemeClr val="bg1"/>
                </a:solidFill>
                <a:ea typeface="2  Homa"/>
                <a:cs typeface="B Homa" panose="00000400000000000000" pitchFamily="2" charset="-78"/>
              </a:rPr>
              <a:t>،</a:t>
            </a:r>
            <a:r>
              <a:rPr lang="ar-SA" altLang="fa-IR" sz="2400" dirty="0" smtClean="0">
                <a:solidFill>
                  <a:schemeClr val="bg1"/>
                </a:solidFill>
                <a:ea typeface="2  Homa"/>
                <a:cs typeface="B Homa" panose="00000400000000000000" pitchFamily="2" charset="-78"/>
              </a:rPr>
              <a:t> حسن و جمال </a:t>
            </a:r>
            <a:r>
              <a:rPr lang="ar-SA" altLang="fa-IR" sz="2400" dirty="0" smtClean="0">
                <a:ea typeface="2  Homa"/>
                <a:cs typeface="B Homa" panose="00000400000000000000" pitchFamily="2" charset="-78"/>
              </a:rPr>
              <a:t>و ظرافت و لطافت  (ناظم الاطباء)</a:t>
            </a:r>
            <a:r>
              <a:rPr lang="fa-IR" altLang="fa-IR" sz="2400" dirty="0" smtClean="0">
                <a:ea typeface="2  Homa"/>
                <a:cs typeface="B Homa" panose="00000400000000000000" pitchFamily="2" charset="-78"/>
              </a:rPr>
              <a:t> ،</a:t>
            </a:r>
            <a:r>
              <a:rPr lang="ar-SA" altLang="fa-IR" sz="2400" dirty="0" smtClean="0">
                <a:ea typeface="2  Homa"/>
                <a:cs typeface="B Homa" panose="00000400000000000000" pitchFamily="2" charset="-78"/>
              </a:rPr>
              <a:t> بهاء</a:t>
            </a:r>
            <a:r>
              <a:rPr lang="fa-IR" altLang="fa-IR" sz="2400" dirty="0" smtClean="0">
                <a:ea typeface="2  Homa"/>
                <a:cs typeface="B Homa" panose="00000400000000000000" pitchFamily="2" charset="-78"/>
              </a:rPr>
              <a:t> ،</a:t>
            </a:r>
            <a:r>
              <a:rPr lang="ar-SA" altLang="fa-IR" sz="2400" dirty="0" smtClean="0">
                <a:ea typeface="2  Homa"/>
                <a:cs typeface="B Homa" panose="00000400000000000000" pitchFamily="2" charset="-78"/>
              </a:rPr>
              <a:t> حسن </a:t>
            </a:r>
            <a:r>
              <a:rPr lang="fa-IR" altLang="fa-IR" sz="2400" dirty="0" smtClean="0">
                <a:ea typeface="2  Homa"/>
                <a:cs typeface="B Homa" panose="00000400000000000000" pitchFamily="2" charset="-78"/>
              </a:rPr>
              <a:t>،</a:t>
            </a:r>
            <a:r>
              <a:rPr lang="ar-SA" altLang="fa-IR" sz="2400" dirty="0" smtClean="0">
                <a:ea typeface="2  Homa"/>
                <a:cs typeface="B Homa" panose="00000400000000000000" pitchFamily="2" charset="-78"/>
              </a:rPr>
              <a:t> جمال </a:t>
            </a:r>
            <a:r>
              <a:rPr lang="fa-IR" altLang="fa-IR" sz="2400" dirty="0" smtClean="0">
                <a:ea typeface="2  Homa"/>
                <a:cs typeface="B Homa" panose="00000400000000000000" pitchFamily="2" charset="-78"/>
              </a:rPr>
              <a:t>،</a:t>
            </a:r>
            <a:r>
              <a:rPr lang="ar-SA" altLang="fa-IR" sz="2400" dirty="0" smtClean="0">
                <a:ea typeface="2  Homa"/>
                <a:cs typeface="B Homa" panose="00000400000000000000" pitchFamily="2" charset="-78"/>
              </a:rPr>
              <a:t> اورند</a:t>
            </a:r>
            <a:r>
              <a:rPr lang="fa-IR" altLang="fa-IR" sz="2400" dirty="0" smtClean="0">
                <a:ea typeface="2  Homa"/>
                <a:cs typeface="B Homa" panose="00000400000000000000" pitchFamily="2" charset="-78"/>
              </a:rPr>
              <a:t> ، </a:t>
            </a:r>
            <a:r>
              <a:rPr lang="ar-SA" altLang="fa-IR" sz="2400" dirty="0" smtClean="0">
                <a:ea typeface="2  Homa"/>
                <a:cs typeface="B Homa" panose="00000400000000000000" pitchFamily="2" charset="-78"/>
              </a:rPr>
              <a:t>اورنگ</a:t>
            </a:r>
            <a:r>
              <a:rPr lang="fa-IR" altLang="fa-IR" sz="2400" dirty="0" smtClean="0">
                <a:ea typeface="2  Homa"/>
                <a:cs typeface="B Homa" panose="00000400000000000000" pitchFamily="2" charset="-78"/>
              </a:rPr>
              <a:t> ،</a:t>
            </a:r>
            <a:r>
              <a:rPr lang="ar-SA" altLang="fa-IR" sz="2400" dirty="0" smtClean="0">
                <a:ea typeface="2  Homa"/>
                <a:cs typeface="B Homa" panose="00000400000000000000" pitchFamily="2" charset="-78"/>
              </a:rPr>
              <a:t> افرنگ</a:t>
            </a:r>
            <a:r>
              <a:rPr lang="fa-IR" altLang="fa-IR" sz="2400" dirty="0" smtClean="0">
                <a:ea typeface="2  Homa"/>
                <a:cs typeface="B Homa" panose="00000400000000000000" pitchFamily="2" charset="-78"/>
              </a:rPr>
              <a:t> ،</a:t>
            </a:r>
            <a:r>
              <a:rPr lang="ar-SA" altLang="fa-IR" sz="2400" dirty="0" smtClean="0">
                <a:ea typeface="2  Homa"/>
                <a:cs typeface="B Homa" panose="00000400000000000000" pitchFamily="2" charset="-78"/>
              </a:rPr>
              <a:t> براه </a:t>
            </a:r>
            <a:r>
              <a:rPr lang="fa-IR" altLang="fa-IR" sz="2400" dirty="0" smtClean="0">
                <a:ea typeface="2  Homa"/>
                <a:cs typeface="B Homa" panose="00000400000000000000" pitchFamily="2" charset="-78"/>
              </a:rPr>
              <a:t>،</a:t>
            </a:r>
            <a:r>
              <a:rPr lang="ar-SA" altLang="fa-IR" sz="2400" dirty="0" smtClean="0">
                <a:ea typeface="2  Homa"/>
                <a:cs typeface="B Homa" panose="00000400000000000000" pitchFamily="2" charset="-78"/>
              </a:rPr>
              <a:t> خوبي </a:t>
            </a:r>
            <a:r>
              <a:rPr lang="fa-IR" altLang="fa-IR" sz="2400" dirty="0" smtClean="0">
                <a:ea typeface="2  Homa"/>
                <a:cs typeface="B Homa" panose="00000400000000000000" pitchFamily="2" charset="-78"/>
              </a:rPr>
              <a:t>،</a:t>
            </a:r>
            <a:r>
              <a:rPr lang="ar-SA" altLang="fa-IR" sz="2400" dirty="0" smtClean="0">
                <a:ea typeface="2  Homa"/>
                <a:cs typeface="B Homa" panose="00000400000000000000" pitchFamily="2" charset="-78"/>
              </a:rPr>
              <a:t> ميسم </a:t>
            </a:r>
            <a:r>
              <a:rPr lang="fa-IR" altLang="fa-IR" sz="2400" dirty="0" smtClean="0">
                <a:ea typeface="2  Homa"/>
                <a:cs typeface="B Homa" panose="00000400000000000000" pitchFamily="2" charset="-78"/>
              </a:rPr>
              <a:t>،</a:t>
            </a:r>
            <a:r>
              <a:rPr lang="ar-SA" altLang="fa-IR" sz="2400" dirty="0" smtClean="0">
                <a:ea typeface="2  Homa"/>
                <a:cs typeface="B Homa" panose="00000400000000000000" pitchFamily="2" charset="-78"/>
              </a:rPr>
              <a:t> ظرافت </a:t>
            </a:r>
            <a:r>
              <a:rPr lang="fa-IR" altLang="fa-IR" sz="2400" dirty="0" smtClean="0">
                <a:ea typeface="2  Homa"/>
                <a:cs typeface="B Homa" panose="00000400000000000000" pitchFamily="2" charset="-78"/>
              </a:rPr>
              <a:t>،</a:t>
            </a:r>
            <a:r>
              <a:rPr lang="ar-SA" altLang="fa-IR" sz="2400" dirty="0" smtClean="0">
                <a:ea typeface="2  Homa"/>
                <a:cs typeface="B Homa" panose="00000400000000000000" pitchFamily="2" charset="-78"/>
              </a:rPr>
              <a:t> قشنگي </a:t>
            </a:r>
            <a:r>
              <a:rPr lang="fa-IR" altLang="fa-IR" sz="2400" dirty="0" smtClean="0">
                <a:ea typeface="2  Homa"/>
                <a:cs typeface="B Homa" panose="00000400000000000000" pitchFamily="2" charset="-78"/>
              </a:rPr>
              <a:t>،</a:t>
            </a:r>
            <a:r>
              <a:rPr lang="ar-SA" altLang="fa-IR" sz="2400" dirty="0" smtClean="0">
                <a:ea typeface="2  Homa"/>
                <a:cs typeface="B Homa" panose="00000400000000000000" pitchFamily="2" charset="-78"/>
              </a:rPr>
              <a:t> زيب </a:t>
            </a:r>
            <a:r>
              <a:rPr lang="fa-IR" altLang="fa-IR" sz="2400" dirty="0" smtClean="0">
                <a:ea typeface="2  Homa"/>
                <a:cs typeface="B Homa" panose="00000400000000000000" pitchFamily="2" charset="-78"/>
              </a:rPr>
              <a:t>،</a:t>
            </a:r>
            <a:r>
              <a:rPr lang="ar-SA" altLang="fa-IR" sz="2400" dirty="0" smtClean="0">
                <a:ea typeface="2  Homa"/>
                <a:cs typeface="B Homa" panose="00000400000000000000" pitchFamily="2" charset="-78"/>
              </a:rPr>
              <a:t> و</a:t>
            </a:r>
            <a:r>
              <a:rPr lang="fa-IR" altLang="fa-IR" sz="2400" dirty="0" smtClean="0">
                <a:ea typeface="2  Homa"/>
                <a:cs typeface="B Homa" panose="00000400000000000000" pitchFamily="2" charset="-78"/>
              </a:rPr>
              <a:t> </a:t>
            </a:r>
            <a:r>
              <a:rPr lang="ar-SA" altLang="fa-IR" sz="2400" dirty="0" smtClean="0">
                <a:ea typeface="2  Homa"/>
                <a:cs typeface="B Homa" panose="00000400000000000000" pitchFamily="2" charset="-78"/>
              </a:rPr>
              <a:t>سامه </a:t>
            </a:r>
            <a:r>
              <a:rPr lang="fa-IR" altLang="fa-IR" sz="1800" dirty="0" smtClean="0">
                <a:solidFill>
                  <a:schemeClr val="tx2"/>
                </a:solidFill>
                <a:ea typeface="2  Homa"/>
                <a:cs typeface="B Homa" panose="00000400000000000000" pitchFamily="2" charset="-78"/>
              </a:rPr>
              <a:t>(دهخدا ، 1339 </a:t>
            </a:r>
            <a:r>
              <a:rPr lang="en-US" altLang="fa-IR" sz="1800" dirty="0" smtClean="0">
                <a:solidFill>
                  <a:schemeClr val="tx2"/>
                </a:solidFill>
                <a:ea typeface="2  Homa"/>
                <a:cs typeface="B Homa" panose="00000400000000000000" pitchFamily="2" charset="-78"/>
              </a:rPr>
              <a:t>:</a:t>
            </a:r>
            <a:r>
              <a:rPr lang="fa-IR" altLang="fa-IR" sz="1800" dirty="0" smtClean="0">
                <a:solidFill>
                  <a:schemeClr val="tx2"/>
                </a:solidFill>
                <a:ea typeface="2  Homa"/>
                <a:cs typeface="B Homa" panose="00000400000000000000" pitchFamily="2" charset="-78"/>
              </a:rPr>
              <a:t>1768 )</a:t>
            </a:r>
            <a:r>
              <a:rPr lang="en-US" altLang="fa-IR" sz="1800" dirty="0" smtClean="0">
                <a:solidFill>
                  <a:schemeClr val="tx2"/>
                </a:solidFill>
                <a:ea typeface="2  Homa"/>
                <a:cs typeface="B Homa" panose="00000400000000000000" pitchFamily="2" charset="-78"/>
              </a:rPr>
              <a:t> . </a:t>
            </a:r>
            <a:endParaRPr lang="fa-IR" altLang="fa-IR" sz="1800" dirty="0" smtClean="0">
              <a:solidFill>
                <a:schemeClr val="tx2"/>
              </a:solidFill>
              <a:ea typeface="2  Homa"/>
              <a:cs typeface="B Homa" panose="00000400000000000000" pitchFamily="2" charset="-78"/>
            </a:endParaRPr>
          </a:p>
          <a:p>
            <a:pPr eaLnBrk="1" hangingPunct="1">
              <a:buFont typeface="Wingdings" panose="05000000000000000000" pitchFamily="2" charset="2"/>
              <a:buNone/>
            </a:pPr>
            <a:r>
              <a:rPr lang="fa-IR" altLang="fa-IR" sz="2400" dirty="0" smtClean="0">
                <a:ea typeface="2  Homa"/>
                <a:cs typeface="B Homa" panose="00000400000000000000" pitchFamily="2" charset="-78"/>
              </a:rPr>
              <a:t>اورنگ : تخت پادشاهی ، جایگاه ویژه ایی برای نشستن</a:t>
            </a:r>
          </a:p>
          <a:p>
            <a:pPr eaLnBrk="1" hangingPunct="1">
              <a:buFont typeface="Wingdings" panose="05000000000000000000" pitchFamily="2" charset="2"/>
              <a:buNone/>
            </a:pPr>
            <a:r>
              <a:rPr lang="fa-IR" altLang="fa-IR" sz="2400" dirty="0" smtClean="0">
                <a:ea typeface="2  Homa"/>
                <a:cs typeface="B Homa" panose="00000400000000000000" pitchFamily="2" charset="-78"/>
              </a:rPr>
              <a:t>افرنگ : اورنگ و تخت پادشاهی </a:t>
            </a:r>
          </a:p>
          <a:p>
            <a:pPr eaLnBrk="1" hangingPunct="1">
              <a:buFont typeface="Wingdings" panose="05000000000000000000" pitchFamily="2" charset="2"/>
              <a:buNone/>
            </a:pPr>
            <a:r>
              <a:rPr lang="fa-IR" altLang="fa-IR" sz="2400" dirty="0" smtClean="0">
                <a:ea typeface="2  Homa"/>
                <a:cs typeface="B Homa" panose="00000400000000000000" pitchFamily="2" charset="-78"/>
              </a:rPr>
              <a:t>اورند : شان و شوکت ، فر و شکوه ،زیبایی و بها</a:t>
            </a:r>
          </a:p>
          <a:p>
            <a:pPr eaLnBrk="1" hangingPunct="1">
              <a:buFont typeface="Wingdings" panose="05000000000000000000" pitchFamily="2" charset="2"/>
              <a:buNone/>
            </a:pPr>
            <a:r>
              <a:rPr lang="fa-IR" altLang="fa-IR" sz="2400" dirty="0" smtClean="0">
                <a:ea typeface="2  Homa"/>
                <a:cs typeface="B Homa" panose="00000400000000000000" pitchFamily="2" charset="-78"/>
              </a:rPr>
              <a:t>میسم : خوبی و زیبایی و جمال ، اثر زیبایی و خوبی ، علامت و نشان</a:t>
            </a:r>
          </a:p>
          <a:p>
            <a:pPr eaLnBrk="1" hangingPunct="1">
              <a:buFont typeface="Wingdings" panose="05000000000000000000" pitchFamily="2" charset="2"/>
              <a:buNone/>
            </a:pPr>
            <a:r>
              <a:rPr lang="fa-IR" altLang="fa-IR" sz="2400" dirty="0" smtClean="0">
                <a:ea typeface="2  Homa"/>
                <a:cs typeface="B Homa" panose="00000400000000000000" pitchFamily="2" charset="-78"/>
              </a:rPr>
              <a:t>براه : بر وزن نگاه خوب ، نیکو ، آراسته ، خوبی ، زیبایی </a:t>
            </a:r>
            <a:r>
              <a:rPr lang="fa-IR" altLang="fa-IR" sz="1800" dirty="0" smtClean="0">
                <a:solidFill>
                  <a:schemeClr val="tx2"/>
                </a:solidFill>
                <a:ea typeface="2  Homa"/>
                <a:cs typeface="B Homa" panose="00000400000000000000" pitchFamily="2" charset="-78"/>
              </a:rPr>
              <a:t>(دهخدا، 1339 </a:t>
            </a:r>
            <a:r>
              <a:rPr lang="en-US" altLang="fa-IR" sz="1800" dirty="0" smtClean="0">
                <a:solidFill>
                  <a:schemeClr val="tx2"/>
                </a:solidFill>
                <a:ea typeface="2  Homa"/>
                <a:cs typeface="B Homa" panose="00000400000000000000" pitchFamily="2" charset="-78"/>
              </a:rPr>
              <a:t>:</a:t>
            </a:r>
            <a:r>
              <a:rPr lang="fa-IR" altLang="fa-IR" sz="1800" dirty="0" smtClean="0">
                <a:solidFill>
                  <a:schemeClr val="tx2"/>
                </a:solidFill>
                <a:ea typeface="2  Homa"/>
                <a:cs typeface="B Homa" panose="00000400000000000000" pitchFamily="2" charset="-78"/>
              </a:rPr>
              <a:t> 296 تا 3081 )</a:t>
            </a:r>
            <a:r>
              <a:rPr lang="en-US" altLang="fa-IR" sz="1800" dirty="0" smtClean="0">
                <a:solidFill>
                  <a:schemeClr val="tx2"/>
                </a:solidFill>
                <a:ea typeface="2  Homa"/>
                <a:cs typeface="B Homa" panose="00000400000000000000" pitchFamily="2" charset="-78"/>
              </a:rPr>
              <a:t> . </a:t>
            </a:r>
            <a:endParaRPr lang="fa-IR" altLang="fa-IR" sz="1800" dirty="0" smtClean="0">
              <a:solidFill>
                <a:schemeClr val="tx2"/>
              </a:solidFill>
              <a:ea typeface="2  Homa"/>
              <a:cs typeface="B Homa" panose="00000400000000000000" pitchFamily="2" charset="-78"/>
            </a:endParaRPr>
          </a:p>
          <a:p>
            <a:pPr eaLnBrk="1" hangingPunct="1">
              <a:buFont typeface="Wingdings 2" panose="05020102010507070707" pitchFamily="18" charset="2"/>
              <a:buNone/>
            </a:pPr>
            <a:endParaRPr lang="fa-IR" altLang="fa-IR" sz="1800" dirty="0" smtClean="0">
              <a:solidFill>
                <a:schemeClr val="tx2"/>
              </a:solidFill>
              <a:ea typeface="2  Homa"/>
              <a:cs typeface="B Homa" panose="00000400000000000000" pitchFamily="2" charset="-78"/>
            </a:endParaRPr>
          </a:p>
          <a:p>
            <a:pPr eaLnBrk="1" hangingPunct="1">
              <a:buFont typeface="Wingdings 2" panose="05020102010507070707" pitchFamily="18" charset="2"/>
              <a:buNone/>
            </a:pPr>
            <a:endParaRPr lang="fa-IR" altLang="fa-IR" sz="1200" dirty="0" smtClean="0">
              <a:solidFill>
                <a:schemeClr val="tx2"/>
              </a:solidFill>
              <a:ea typeface="2  Homa"/>
              <a:cs typeface="B Homa" panose="00000400000000000000" pitchFamily="2" charset="-78"/>
            </a:endParaRPr>
          </a:p>
          <a:p>
            <a:pPr eaLnBrk="1" hangingPunct="1">
              <a:buFont typeface="Wingdings 2" panose="05020102010507070707" pitchFamily="18" charset="2"/>
              <a:buNone/>
            </a:pPr>
            <a:r>
              <a:rPr lang="fa-IR" altLang="fa-IR" sz="3200" dirty="0" smtClean="0">
                <a:solidFill>
                  <a:srgbClr val="FFC000"/>
                </a:solidFill>
                <a:ea typeface="2  Homa"/>
                <a:cs typeface="B Homa" panose="00000400000000000000" pitchFamily="2" charset="-78"/>
              </a:rPr>
              <a:t>با توجه به تعاریف دهخدا ، وی زیبایی را به لحاظ ظاهری و باطنی مورد بررسی قرار داده است مانند جمال و قشنگی- خوبی ،نیکویی و شان و شوکت</a:t>
            </a:r>
          </a:p>
          <a:p>
            <a:pPr eaLnBrk="1" hangingPunct="1">
              <a:buFont typeface="Wingdings 2" panose="05020102010507070707" pitchFamily="18" charset="2"/>
              <a:buNone/>
            </a:pPr>
            <a:endParaRPr lang="fa-IR" altLang="fa-IR" sz="1200" dirty="0" smtClean="0">
              <a:solidFill>
                <a:schemeClr val="tx2"/>
              </a:solidFill>
              <a:ea typeface="2  Homa"/>
              <a:cs typeface="B Homa" panose="00000400000000000000" pitchFamily="2" charset="-78"/>
            </a:endParaRPr>
          </a:p>
          <a:p>
            <a:pPr eaLnBrk="1" hangingPunct="1">
              <a:buFont typeface="Wingdings" panose="05000000000000000000" pitchFamily="2" charset="2"/>
              <a:buNone/>
            </a:pPr>
            <a:endParaRPr lang="fa-IR" altLang="fa-IR" sz="1800" dirty="0" smtClean="0">
              <a:solidFill>
                <a:schemeClr val="tx2"/>
              </a:solidFill>
              <a:ea typeface="2  Homa"/>
              <a:cs typeface="B Homa" panose="00000400000000000000" pitchFamily="2" charset="-78"/>
            </a:endParaRPr>
          </a:p>
          <a:p>
            <a:pPr eaLnBrk="1" hangingPunct="1">
              <a:buFont typeface="Wingdings" panose="05000000000000000000" pitchFamily="2" charset="2"/>
              <a:buNone/>
            </a:pPr>
            <a:endParaRPr lang="en-US" altLang="fa-IR" sz="1800" dirty="0" smtClean="0">
              <a:ea typeface="2  Homa"/>
              <a:cs typeface="B Homa" panose="00000400000000000000" pitchFamily="2" charset="-78"/>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p:cNvSpPr>
            <a:spLocks noGrp="1" noRot="1" noChangeArrowheads="1"/>
          </p:cNvSpPr>
          <p:nvPr>
            <p:ph type="title"/>
          </p:nvPr>
        </p:nvSpPr>
        <p:spPr/>
        <p:txBody>
          <a:bodyPr/>
          <a:lstStyle/>
          <a:p>
            <a:pPr marL="484632" indent="0" algn="ctr" eaLnBrk="1" fontAlgn="auto" hangingPunct="1">
              <a:spcAft>
                <a:spcPts val="0"/>
              </a:spcAft>
              <a:defRPr/>
            </a:pPr>
            <a:r>
              <a:rPr lang="en-US" dirty="0">
                <a:solidFill>
                  <a:schemeClr val="accent1">
                    <a:tint val="83000"/>
                    <a:satMod val="150000"/>
                  </a:schemeClr>
                </a:solidFill>
              </a:rPr>
              <a:t>Aesthetic</a:t>
            </a:r>
          </a:p>
        </p:txBody>
      </p:sp>
      <p:sp>
        <p:nvSpPr>
          <p:cNvPr id="80899" name="Rectangle 3"/>
          <p:cNvSpPr>
            <a:spLocks noGrp="1" noChangeArrowheads="1"/>
          </p:cNvSpPr>
          <p:nvPr>
            <p:ph idx="1"/>
          </p:nvPr>
        </p:nvSpPr>
        <p:spPr/>
        <p:txBody>
          <a:bodyPr>
            <a:normAutofit fontScale="92500"/>
          </a:bodyPr>
          <a:lstStyle/>
          <a:p>
            <a:pPr marL="448056" indent="-384048" algn="l" eaLnBrk="1" fontAlgn="auto" hangingPunct="1">
              <a:lnSpc>
                <a:spcPct val="90000"/>
              </a:lnSpc>
              <a:spcAft>
                <a:spcPts val="0"/>
              </a:spcAft>
              <a:buFont typeface="Wingdings" pitchFamily="2" charset="2"/>
              <a:buNone/>
              <a:defRPr/>
            </a:pPr>
            <a:r>
              <a:rPr lang="en-US" sz="2800" dirty="0" err="1">
                <a:solidFill>
                  <a:schemeClr val="accent6">
                    <a:lumMod val="60000"/>
                    <a:lumOff val="40000"/>
                  </a:schemeClr>
                </a:solidFill>
              </a:rPr>
              <a:t>Adj</a:t>
            </a:r>
            <a:r>
              <a:rPr lang="en-US" sz="2800" dirty="0">
                <a:solidFill>
                  <a:schemeClr val="accent6">
                    <a:lumMod val="60000"/>
                    <a:lumOff val="40000"/>
                  </a:schemeClr>
                </a:solidFill>
              </a:rPr>
              <a:t> of the appreciation of the beautiful ,</a:t>
            </a:r>
            <a:r>
              <a:rPr lang="en-US" sz="2800" dirty="0" err="1">
                <a:solidFill>
                  <a:schemeClr val="accent6">
                    <a:lumMod val="60000"/>
                    <a:lumOff val="40000"/>
                  </a:schemeClr>
                </a:solidFill>
              </a:rPr>
              <a:t>esp</a:t>
            </a:r>
            <a:r>
              <a:rPr lang="en-US" sz="2800" dirty="0">
                <a:solidFill>
                  <a:schemeClr val="accent6">
                    <a:lumMod val="60000"/>
                    <a:lumOff val="40000"/>
                  </a:schemeClr>
                </a:solidFill>
              </a:rPr>
              <a:t> in the arts,(of persons) having such appreciation :~</a:t>
            </a:r>
            <a:r>
              <a:rPr lang="en-US" sz="2800" dirty="0" err="1">
                <a:solidFill>
                  <a:schemeClr val="accent6">
                    <a:lumMod val="60000"/>
                    <a:lumOff val="40000"/>
                  </a:schemeClr>
                </a:solidFill>
              </a:rPr>
              <a:t>standards.n</a:t>
            </a:r>
            <a:r>
              <a:rPr lang="en-US" sz="2800" dirty="0">
                <a:solidFill>
                  <a:schemeClr val="accent6">
                    <a:lumMod val="60000"/>
                    <a:lumOff val="40000"/>
                  </a:schemeClr>
                </a:solidFill>
              </a:rPr>
              <a:t>(u) particular setoff ~</a:t>
            </a:r>
            <a:r>
              <a:rPr lang="en-US" sz="2800" dirty="0" err="1">
                <a:solidFill>
                  <a:schemeClr val="accent6">
                    <a:lumMod val="60000"/>
                    <a:lumOff val="40000"/>
                  </a:schemeClr>
                </a:solidFill>
              </a:rPr>
              <a:t>principes:the</a:t>
            </a:r>
            <a:r>
              <a:rPr lang="en-US" sz="2800" dirty="0">
                <a:solidFill>
                  <a:schemeClr val="accent6">
                    <a:lumMod val="60000"/>
                    <a:lumOff val="40000"/>
                  </a:schemeClr>
                </a:solidFill>
              </a:rPr>
              <a:t> ~to </a:t>
            </a:r>
            <a:r>
              <a:rPr lang="en-US" sz="2800" dirty="0" err="1">
                <a:solidFill>
                  <a:schemeClr val="accent6">
                    <a:lumMod val="60000"/>
                    <a:lumOff val="40000"/>
                  </a:schemeClr>
                </a:solidFill>
              </a:rPr>
              <a:t>wich</a:t>
            </a:r>
            <a:r>
              <a:rPr lang="en-US" sz="2800" dirty="0">
                <a:solidFill>
                  <a:schemeClr val="accent6">
                    <a:lumMod val="60000"/>
                    <a:lumOff val="40000"/>
                  </a:schemeClr>
                </a:solidFill>
              </a:rPr>
              <a:t> he remained faithful. </a:t>
            </a:r>
            <a:endParaRPr lang="fa-IR" sz="2800" dirty="0">
              <a:solidFill>
                <a:schemeClr val="accent6">
                  <a:lumMod val="60000"/>
                  <a:lumOff val="40000"/>
                </a:schemeClr>
              </a:solidFill>
            </a:endParaRPr>
          </a:p>
          <a:p>
            <a:pPr marL="448056" indent="-384048" algn="l" eaLnBrk="1" fontAlgn="auto" hangingPunct="1">
              <a:lnSpc>
                <a:spcPct val="90000"/>
              </a:lnSpc>
              <a:spcAft>
                <a:spcPts val="0"/>
              </a:spcAft>
              <a:buFont typeface="Wingdings" pitchFamily="2" charset="2"/>
              <a:buNone/>
              <a:defRPr/>
            </a:pPr>
            <a:r>
              <a:rPr lang="en-US" sz="1600" dirty="0">
                <a:solidFill>
                  <a:schemeClr val="tx2"/>
                </a:solidFill>
              </a:rPr>
              <a:t>  (oxford advanced learners dictionary .15)</a:t>
            </a:r>
            <a:endParaRPr lang="fa-IR" sz="1600" dirty="0">
              <a:solidFill>
                <a:schemeClr val="tx2"/>
              </a:solidFill>
            </a:endParaRPr>
          </a:p>
          <a:p>
            <a:pPr marL="448056" indent="-384048" eaLnBrk="1" fontAlgn="auto" hangingPunct="1">
              <a:lnSpc>
                <a:spcPct val="90000"/>
              </a:lnSpc>
              <a:spcAft>
                <a:spcPts val="0"/>
              </a:spcAft>
              <a:buFont typeface="Wingdings" pitchFamily="2" charset="2"/>
              <a:buNone/>
              <a:defRPr/>
            </a:pPr>
            <a:r>
              <a:rPr lang="fa-IR" sz="2400" dirty="0">
                <a:solidFill>
                  <a:schemeClr val="tx2"/>
                </a:solidFill>
                <a:cs typeface="B Homa" panose="00000400000000000000" pitchFamily="2" charset="-78"/>
              </a:rPr>
              <a:t>صفتی برای نشان دادن </a:t>
            </a:r>
            <a:r>
              <a:rPr lang="fa-IR" sz="2400" dirty="0">
                <a:solidFill>
                  <a:schemeClr val="bg1"/>
                </a:solidFill>
                <a:cs typeface="B Homa" panose="00000400000000000000" pitchFamily="2" charset="-78"/>
              </a:rPr>
              <a:t>میزان لذت درونی از مفهوم زیبایی </a:t>
            </a:r>
            <a:r>
              <a:rPr lang="fa-IR" sz="2400" dirty="0">
                <a:solidFill>
                  <a:schemeClr val="tx2"/>
                </a:solidFill>
                <a:cs typeface="B Homa" panose="00000400000000000000" pitchFamily="2" charset="-78"/>
              </a:rPr>
              <a:t>، مخصوصا هنر .</a:t>
            </a:r>
          </a:p>
          <a:p>
            <a:pPr marL="448056" indent="-384048" eaLnBrk="1" fontAlgn="auto" hangingPunct="1">
              <a:lnSpc>
                <a:spcPct val="90000"/>
              </a:lnSpc>
              <a:spcAft>
                <a:spcPts val="0"/>
              </a:spcAft>
              <a:buFont typeface="Wingdings" pitchFamily="2" charset="2"/>
              <a:buNone/>
              <a:defRPr/>
            </a:pPr>
            <a:r>
              <a:rPr lang="fa-IR" sz="2400" dirty="0">
                <a:solidFill>
                  <a:schemeClr val="tx2"/>
                </a:solidFill>
                <a:cs typeface="B Homa" panose="00000400000000000000" pitchFamily="2" charset="-78"/>
              </a:rPr>
              <a:t>شاخه ای از فلسفه که تلاش به شفاف سازی قوانین و اصول زیبایی می کند . ( زیبایی در برابر مفاهیم انسانی  و مفاهیم ابزاری )</a:t>
            </a:r>
          </a:p>
          <a:p>
            <a:pPr marL="448056" indent="-384048" algn="l" eaLnBrk="1" fontAlgn="auto" hangingPunct="1">
              <a:lnSpc>
                <a:spcPct val="90000"/>
              </a:lnSpc>
              <a:spcAft>
                <a:spcPts val="0"/>
              </a:spcAft>
              <a:buFont typeface="Wingdings" pitchFamily="2" charset="2"/>
              <a:buNone/>
              <a:defRPr/>
            </a:pPr>
            <a:r>
              <a:rPr lang="en-US" sz="1600" dirty="0">
                <a:solidFill>
                  <a:schemeClr val="tx2"/>
                </a:solidFill>
              </a:rPr>
              <a:t>15 )</a:t>
            </a:r>
            <a:r>
              <a:rPr lang="fa-IR" sz="1600" dirty="0">
                <a:solidFill>
                  <a:schemeClr val="tx2"/>
                </a:solidFill>
              </a:rPr>
              <a:t>.</a:t>
            </a:r>
            <a:r>
              <a:rPr lang="en-US" sz="1600" dirty="0">
                <a:solidFill>
                  <a:schemeClr val="tx2"/>
                </a:solidFill>
              </a:rPr>
              <a:t>(oxford advanced learners dictionary</a:t>
            </a:r>
            <a:endParaRPr lang="fa-IR" sz="1600" dirty="0">
              <a:solidFill>
                <a:schemeClr val="tx2"/>
              </a:solidFill>
            </a:endParaRPr>
          </a:p>
          <a:p>
            <a:pPr marL="448056" indent="-384048" eaLnBrk="1" fontAlgn="auto" hangingPunct="1">
              <a:lnSpc>
                <a:spcPct val="90000"/>
              </a:lnSpc>
              <a:spcAft>
                <a:spcPts val="0"/>
              </a:spcAft>
              <a:buFont typeface="Wingdings" pitchFamily="2" charset="2"/>
              <a:buNone/>
              <a:defRPr/>
            </a:pPr>
            <a:endParaRPr lang="en-US" dirty="0">
              <a:solidFill>
                <a:schemeClr val="tx2"/>
              </a:solidFill>
              <a:cs typeface="2  Badr" pitchFamily="2" charset="-78"/>
            </a:endParaRPr>
          </a:p>
          <a:p>
            <a:pPr marL="448056" indent="-384048" eaLnBrk="1" fontAlgn="auto" hangingPunct="1">
              <a:lnSpc>
                <a:spcPct val="90000"/>
              </a:lnSpc>
              <a:spcAft>
                <a:spcPts val="0"/>
              </a:spcAft>
              <a:buFont typeface="Wingdings 2"/>
              <a:buChar char=""/>
              <a:defRPr/>
            </a:pPr>
            <a:endParaRPr lang="en-US" sz="2800"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Rot="1" noChangeArrowheads="1"/>
          </p:cNvSpPr>
          <p:nvPr>
            <p:ph type="title"/>
          </p:nvPr>
        </p:nvSpPr>
        <p:spPr/>
        <p:txBody>
          <a:bodyPr/>
          <a:lstStyle/>
          <a:p>
            <a:pPr marL="484632" indent="0" algn="ctr" eaLnBrk="1" fontAlgn="auto" hangingPunct="1">
              <a:spcAft>
                <a:spcPts val="0"/>
              </a:spcAft>
              <a:defRPr/>
            </a:pPr>
            <a:r>
              <a:rPr lang="fa-IR" dirty="0">
                <a:solidFill>
                  <a:schemeClr val="accent1">
                    <a:tint val="83000"/>
                    <a:satMod val="150000"/>
                  </a:schemeClr>
                </a:solidFill>
                <a:effectLst/>
                <a:cs typeface="B Homa" panose="00000400000000000000" pitchFamily="2" charset="-78"/>
              </a:rPr>
              <a:t>نتیجه گیری</a:t>
            </a:r>
            <a:endParaRPr lang="en-US" dirty="0">
              <a:solidFill>
                <a:schemeClr val="accent1">
                  <a:tint val="83000"/>
                  <a:satMod val="150000"/>
                </a:schemeClr>
              </a:solidFill>
              <a:effectLst/>
              <a:cs typeface="B Homa" panose="00000400000000000000" pitchFamily="2" charset="-78"/>
            </a:endParaRPr>
          </a:p>
        </p:txBody>
      </p:sp>
      <p:sp>
        <p:nvSpPr>
          <p:cNvPr id="28675" name="Rectangle 3"/>
          <p:cNvSpPr>
            <a:spLocks noGrp="1"/>
          </p:cNvSpPr>
          <p:nvPr>
            <p:ph idx="1"/>
          </p:nvPr>
        </p:nvSpPr>
        <p:spPr>
          <a:xfrm>
            <a:off x="395288" y="1341438"/>
            <a:ext cx="8229600" cy="4525962"/>
          </a:xfrm>
        </p:spPr>
        <p:txBody>
          <a:bodyPr>
            <a:normAutofit fontScale="92500" lnSpcReduction="10000"/>
          </a:bodyPr>
          <a:lstStyle/>
          <a:p>
            <a:pPr eaLnBrk="1" hangingPunct="1">
              <a:buFont typeface="Wingdings" panose="05000000000000000000" pitchFamily="2" charset="2"/>
              <a:buNone/>
            </a:pPr>
            <a:r>
              <a:rPr lang="fa-IR" altLang="fa-IR" sz="2400" dirty="0" smtClean="0">
                <a:ea typeface="2  Homa"/>
                <a:cs typeface="B Homa" panose="00000400000000000000" pitchFamily="2" charset="-78"/>
              </a:rPr>
              <a:t>زیبایی</a:t>
            </a:r>
          </a:p>
          <a:p>
            <a:pPr eaLnBrk="1" hangingPunct="1">
              <a:buFont typeface="Wingdings" panose="05000000000000000000" pitchFamily="2" charset="2"/>
              <a:buNone/>
            </a:pPr>
            <a:r>
              <a:rPr lang="fa-IR" altLang="fa-IR" sz="2400" dirty="0" smtClean="0">
                <a:solidFill>
                  <a:srgbClr val="FFC000"/>
                </a:solidFill>
                <a:ea typeface="2  Homa"/>
                <a:cs typeface="B Homa" panose="00000400000000000000" pitchFamily="2" charset="-78"/>
              </a:rPr>
              <a:t>لغت زیبایی را به دو صورت معنی کرده اند .</a:t>
            </a:r>
          </a:p>
          <a:p>
            <a:pPr eaLnBrk="1" hangingPunct="1">
              <a:buFont typeface="Wingdings" panose="05000000000000000000" pitchFamily="2" charset="2"/>
              <a:buNone/>
            </a:pPr>
            <a:r>
              <a:rPr lang="fa-IR" altLang="fa-IR" sz="2400" dirty="0" smtClean="0">
                <a:solidFill>
                  <a:srgbClr val="FFC000"/>
                </a:solidFill>
                <a:ea typeface="2  Homa"/>
                <a:cs typeface="B Homa" panose="00000400000000000000" pitchFamily="2" charset="-78"/>
              </a:rPr>
              <a:t>1-ظاهری : مانند قشنگی ، برازندگی ، خوش قیافگی و ..</a:t>
            </a:r>
          </a:p>
          <a:p>
            <a:pPr eaLnBrk="1" hangingPunct="1">
              <a:buFont typeface="Wingdings" panose="05000000000000000000" pitchFamily="2" charset="2"/>
              <a:buNone/>
            </a:pPr>
            <a:r>
              <a:rPr lang="fa-IR" altLang="fa-IR" sz="2400" dirty="0" smtClean="0">
                <a:solidFill>
                  <a:srgbClr val="FFC000"/>
                </a:solidFill>
                <a:ea typeface="2  Homa"/>
                <a:cs typeface="B Homa" panose="00000400000000000000" pitchFamily="2" charset="-78"/>
              </a:rPr>
              <a:t>2-باطنی : مانند خوبی ، صافی ، پاکی ، روشنی و ..</a:t>
            </a:r>
          </a:p>
          <a:p>
            <a:pPr eaLnBrk="1" hangingPunct="1">
              <a:buFont typeface="Wingdings" panose="05000000000000000000" pitchFamily="2" charset="2"/>
              <a:buNone/>
            </a:pPr>
            <a:r>
              <a:rPr lang="fa-IR" altLang="fa-IR" sz="2400" dirty="0" smtClean="0">
                <a:solidFill>
                  <a:srgbClr val="FFC000"/>
                </a:solidFill>
                <a:ea typeface="2  Homa"/>
                <a:cs typeface="B Homa" panose="00000400000000000000" pitchFamily="2" charset="-78"/>
              </a:rPr>
              <a:t>در واقع یک کیفیت نسبی در اشیاء که باعث انبساط خاطر انسان می گردد ، و تاثیر ان بر روی اندام های حسی مخصوصا چشم و گوش و همینطور عقل و دل  است .</a:t>
            </a:r>
          </a:p>
          <a:p>
            <a:pPr eaLnBrk="1" hangingPunct="1">
              <a:buFont typeface="Wingdings" panose="05000000000000000000" pitchFamily="2" charset="2"/>
              <a:buNone/>
            </a:pPr>
            <a:r>
              <a:rPr lang="fa-IR" altLang="fa-IR" sz="2400" dirty="0" smtClean="0">
                <a:ea typeface="2  Homa"/>
                <a:cs typeface="B Homa" panose="00000400000000000000" pitchFamily="2" charset="-78"/>
              </a:rPr>
              <a:t>زیبایی شناسی</a:t>
            </a:r>
          </a:p>
          <a:p>
            <a:pPr eaLnBrk="1" hangingPunct="1">
              <a:buFont typeface="Wingdings" panose="05000000000000000000" pitchFamily="2" charset="2"/>
              <a:buNone/>
            </a:pPr>
            <a:r>
              <a:rPr lang="fa-IR" altLang="fa-IR" sz="2400" dirty="0" smtClean="0">
                <a:solidFill>
                  <a:srgbClr val="FFC000"/>
                </a:solidFill>
                <a:ea typeface="2  Homa"/>
                <a:cs typeface="B Homa" panose="00000400000000000000" pitchFamily="2" charset="-78"/>
              </a:rPr>
              <a:t>شاخه ای از فلسفه ، روانشناسی و جامعه شناسی هنر که به شناختن ماهیت زیبایی ، گفتگو درباره احساسات درونی زیبایی و زشتی ، ادراک حسی</a:t>
            </a:r>
            <a:r>
              <a:rPr lang="fa-IR" altLang="fa-IR" sz="2400" dirty="0" smtClean="0">
                <a:solidFill>
                  <a:schemeClr val="tx2"/>
                </a:solidFill>
                <a:ea typeface="2  Homa"/>
                <a:cs typeface="B Homa" panose="00000400000000000000" pitchFamily="2" charset="-78"/>
              </a:rPr>
              <a:t> </a:t>
            </a:r>
            <a:r>
              <a:rPr lang="fa-IR" altLang="fa-IR" sz="2400" dirty="0" smtClean="0">
                <a:solidFill>
                  <a:srgbClr val="FFC000"/>
                </a:solidFill>
                <a:ea typeface="2  Homa"/>
                <a:cs typeface="B Homa" panose="00000400000000000000" pitchFamily="2" charset="-78"/>
              </a:rPr>
              <a:t>و شفاف سازی قوانین و اصول زیبایی می پردازد . و علاوه بر این میزان لذت از زیبایی و چگونگی بررسی روشهای ادراک محیط را نشان می دهد.</a:t>
            </a:r>
            <a:endParaRPr lang="en-US" altLang="fa-IR" sz="2400" dirty="0" smtClean="0">
              <a:solidFill>
                <a:srgbClr val="FFC000"/>
              </a:solidFill>
              <a:ea typeface="2  Homa"/>
              <a:cs typeface="B Homa" panose="00000400000000000000" pitchFamily="2" charset="-78"/>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دیدگاه قدما و متاخران در مورد زیبایی</a:t>
            </a:r>
          </a:p>
        </p:txBody>
      </p:sp>
      <p:sp>
        <p:nvSpPr>
          <p:cNvPr id="29699" name="Content Placeholder 2"/>
          <p:cNvSpPr>
            <a:spLocks noGrp="1"/>
          </p:cNvSpPr>
          <p:nvPr>
            <p:ph idx="1"/>
          </p:nvPr>
        </p:nvSpPr>
        <p:spPr>
          <a:xfrm>
            <a:off x="428625" y="1643063"/>
            <a:ext cx="8229600" cy="4572000"/>
          </a:xfrm>
        </p:spPr>
        <p:txBody>
          <a:bodyPr>
            <a:normAutofit fontScale="92500" lnSpcReduction="10000"/>
          </a:bodyPr>
          <a:lstStyle/>
          <a:p>
            <a:pPr>
              <a:buFont typeface="Wingdings" panose="05000000000000000000" pitchFamily="2" charset="2"/>
              <a:buChar char="v"/>
            </a:pPr>
            <a:r>
              <a:rPr lang="fa-IR" altLang="fa-IR" sz="2400" dirty="0" smtClean="0">
                <a:solidFill>
                  <a:srgbClr val="FF66FF"/>
                </a:solidFill>
                <a:ea typeface="2  Homa"/>
                <a:cs typeface="B Homa" panose="00000400000000000000" pitchFamily="2" charset="-78"/>
              </a:rPr>
              <a:t>یونانیان باستان :</a:t>
            </a:r>
          </a:p>
          <a:p>
            <a:pPr>
              <a:buFont typeface="Wingdings 2" panose="05020102010507070707" pitchFamily="18" charset="2"/>
              <a:buNone/>
            </a:pPr>
            <a:r>
              <a:rPr lang="fa-IR" altLang="fa-IR" sz="2400" dirty="0" smtClean="0">
                <a:ea typeface="2  Homa"/>
                <a:cs typeface="B Homa" panose="00000400000000000000" pitchFamily="2" charset="-78"/>
              </a:rPr>
              <a:t>اعتقاد به </a:t>
            </a:r>
            <a:r>
              <a:rPr lang="fa-IR" altLang="fa-IR" sz="2400" dirty="0" smtClean="0">
                <a:solidFill>
                  <a:schemeClr val="bg1"/>
                </a:solidFill>
                <a:ea typeface="2  Homa"/>
                <a:cs typeface="B Homa" panose="00000400000000000000" pitchFamily="2" charset="-78"/>
              </a:rPr>
              <a:t>زیبایی های ریاضی </a:t>
            </a:r>
            <a:r>
              <a:rPr lang="fa-IR" altLang="fa-IR" sz="2400" dirty="0" smtClean="0">
                <a:ea typeface="2  Homa"/>
                <a:cs typeface="B Homa" panose="00000400000000000000" pitchFamily="2" charset="-78"/>
              </a:rPr>
              <a:t>(هماهنگی – تقارن – نظم ) توسط معمار داشتند که نظمی ساده و سخت را به همراه داشت </a:t>
            </a:r>
            <a:r>
              <a:rPr lang="fa-IR" altLang="fa-IR" sz="1800" dirty="0" smtClean="0">
                <a:ea typeface="2  Homa"/>
                <a:cs typeface="B Homa" panose="00000400000000000000" pitchFamily="2" charset="-78"/>
              </a:rPr>
              <a:t>(کورت گروتر، 1383 . 99) .</a:t>
            </a:r>
          </a:p>
          <a:p>
            <a:pPr>
              <a:buFont typeface="Wingdings" panose="05000000000000000000" pitchFamily="2" charset="2"/>
              <a:buChar char="v"/>
            </a:pPr>
            <a:r>
              <a:rPr lang="fa-IR" altLang="fa-IR" sz="2400" dirty="0" smtClean="0">
                <a:solidFill>
                  <a:srgbClr val="FF66FF"/>
                </a:solidFill>
                <a:ea typeface="2  Homa"/>
                <a:cs typeface="B Homa" panose="00000400000000000000" pitchFamily="2" charset="-78"/>
              </a:rPr>
              <a:t>افلاطون</a:t>
            </a:r>
            <a:r>
              <a:rPr lang="fa-IR" altLang="fa-IR" sz="2400" dirty="0" smtClean="0">
                <a:ea typeface="2  Homa"/>
                <a:cs typeface="B Homa" panose="00000400000000000000" pitchFamily="2" charset="-78"/>
              </a:rPr>
              <a:t> </a:t>
            </a:r>
            <a:r>
              <a:rPr lang="fa-IR" altLang="fa-IR" sz="2400" dirty="0" smtClean="0">
                <a:solidFill>
                  <a:srgbClr val="FF66FF"/>
                </a:solidFill>
                <a:ea typeface="2  Homa"/>
                <a:cs typeface="B Homa" panose="00000400000000000000" pitchFamily="2" charset="-78"/>
              </a:rPr>
              <a:t>:</a:t>
            </a:r>
            <a:r>
              <a:rPr lang="fa-IR" altLang="fa-IR" sz="2400" dirty="0" smtClean="0">
                <a:ea typeface="2  Homa"/>
                <a:cs typeface="B Homa" panose="00000400000000000000" pitchFamily="2" charset="-78"/>
              </a:rPr>
              <a:t>او زیبایی را </a:t>
            </a:r>
            <a:r>
              <a:rPr lang="fa-IR" altLang="fa-IR" sz="2400" dirty="0" smtClean="0">
                <a:solidFill>
                  <a:schemeClr val="bg1"/>
                </a:solidFill>
                <a:ea typeface="2  Homa"/>
                <a:cs typeface="B Homa" panose="00000400000000000000" pitchFamily="2" charset="-78"/>
              </a:rPr>
              <a:t>نمود یک حقیقت مطلق </a:t>
            </a:r>
            <a:r>
              <a:rPr lang="fa-IR" altLang="fa-IR" sz="2400" dirty="0" smtClean="0">
                <a:ea typeface="2  Homa"/>
                <a:cs typeface="B Homa" panose="00000400000000000000" pitchFamily="2" charset="-78"/>
              </a:rPr>
              <a:t>می دانست که در این جهان پدیدار می شود . از دید وی ، ادراک و فهم زیبایی امری ذهنی نیست . چرا که او برای دستیابی به ان راه سیر و سلوک را نشان می دهد . غایت زیبایی نیز رسیدن به کمال مطلق است . و گونه های زیبایی به </a:t>
            </a:r>
            <a:r>
              <a:rPr lang="fa-IR" altLang="fa-IR" sz="2400" dirty="0" smtClean="0">
                <a:solidFill>
                  <a:schemeClr val="bg1"/>
                </a:solidFill>
                <a:ea typeface="2  Homa"/>
                <a:cs typeface="B Homa" panose="00000400000000000000" pitchFamily="2" charset="-78"/>
              </a:rPr>
              <a:t>زیبایی مطلق ، زیبایی طبیعی (نسبی ) و زیبایی هنری (مطلق ) </a:t>
            </a:r>
            <a:r>
              <a:rPr lang="fa-IR" altLang="fa-IR" sz="2400" dirty="0" smtClean="0">
                <a:ea typeface="2  Homa"/>
                <a:cs typeface="B Homa" panose="00000400000000000000" pitchFamily="2" charset="-78"/>
              </a:rPr>
              <a:t>جدا می شود </a:t>
            </a:r>
            <a:r>
              <a:rPr lang="fa-IR" altLang="fa-IR" sz="1800" dirty="0" smtClean="0">
                <a:ea typeface="2  Homa"/>
                <a:cs typeface="B Homa" panose="00000400000000000000" pitchFamily="2" charset="-78"/>
              </a:rPr>
              <a:t>(نقره کار ، 1388 -89 : 31 و 32 ) .</a:t>
            </a:r>
          </a:p>
          <a:p>
            <a:pPr>
              <a:buFont typeface="Wingdings 2" panose="05020102010507070707" pitchFamily="18" charset="2"/>
              <a:buNone/>
            </a:pPr>
            <a:r>
              <a:rPr lang="fa-IR" altLang="fa-IR" sz="2400" dirty="0" smtClean="0">
                <a:ea typeface="2  Homa"/>
                <a:cs typeface="B Homa" panose="00000400000000000000" pitchFamily="2" charset="-78"/>
              </a:rPr>
              <a:t>از دید او اشیاء زیبا جزء به  جزء و با دقتی ساخته می شوند که تناسب صحیح آنها را اندازه گیری ریاضی معلوم می کند . </a:t>
            </a:r>
            <a:r>
              <a:rPr lang="fa-IR" altLang="fa-IR" sz="2400" dirty="0" smtClean="0">
                <a:solidFill>
                  <a:schemeClr val="bg1"/>
                </a:solidFill>
                <a:ea typeface="2  Homa"/>
                <a:cs typeface="B Homa" panose="00000400000000000000" pitchFamily="2" charset="-78"/>
              </a:rPr>
              <a:t>کیفیات اندازه و تقارن همواره قوام بخش زیبایی و کمال است </a:t>
            </a:r>
            <a:r>
              <a:rPr lang="fa-IR" altLang="fa-IR" sz="1800" dirty="0" smtClean="0">
                <a:ea typeface="2  Homa"/>
                <a:cs typeface="B Homa" panose="00000400000000000000" pitchFamily="2" charset="-78"/>
              </a:rPr>
              <a:t>( بیردزلی ، 1376 :11 ) .</a:t>
            </a:r>
          </a:p>
          <a:p>
            <a:pPr>
              <a:buFont typeface="Wingdings 2" panose="05020102010507070707" pitchFamily="18" charset="2"/>
              <a:buNone/>
            </a:pPr>
            <a:r>
              <a:rPr lang="fa-IR" altLang="fa-IR" sz="2400" dirty="0" smtClean="0">
                <a:ea typeface="2  Homa"/>
                <a:cs typeface="B Homa" panose="00000400000000000000" pitchFamily="2" charset="-78"/>
              </a:rPr>
              <a:t> </a:t>
            </a:r>
          </a:p>
          <a:p>
            <a:pPr>
              <a:buFont typeface="Wingdings 2" panose="05020102010507070707" pitchFamily="18" charset="2"/>
              <a:buNone/>
            </a:pPr>
            <a:endParaRPr lang="fa-IR" altLang="fa-IR" sz="1200" dirty="0" smtClean="0">
              <a:ea typeface="2  Homa"/>
              <a:cs typeface="B Homa" panose="00000400000000000000" pitchFamily="2" charset="-78"/>
            </a:endParaRPr>
          </a:p>
          <a:p>
            <a:pPr>
              <a:buFont typeface="Wingdings 2" panose="05020102010507070707" pitchFamily="18" charset="2"/>
              <a:buNone/>
            </a:pPr>
            <a:endParaRPr lang="fa-IR" altLang="fa-IR" sz="2400" dirty="0" smtClean="0">
              <a:ea typeface="2  Homa"/>
              <a:cs typeface="B Homa" panose="00000400000000000000" pitchFamily="2" charset="-78"/>
            </a:endParaRPr>
          </a:p>
          <a:p>
            <a:pPr>
              <a:buFont typeface="Wingdings 2" panose="05020102010507070707" pitchFamily="18" charset="2"/>
              <a:buNone/>
            </a:pPr>
            <a:endParaRPr lang="fa-IR" altLang="fa-IR" sz="2400" dirty="0" smtClean="0">
              <a:ea typeface="2  Homa"/>
              <a:cs typeface="B Homa" panose="00000400000000000000" pitchFamily="2" charset="-7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دیدگاه قدما و متاخران در مورد زیبایی</a:t>
            </a:r>
            <a:endParaRPr lang="fa-IR" dirty="0"/>
          </a:p>
        </p:txBody>
      </p:sp>
      <p:sp>
        <p:nvSpPr>
          <p:cNvPr id="30723" name="Content Placeholder 2"/>
          <p:cNvSpPr>
            <a:spLocks noGrp="1"/>
          </p:cNvSpPr>
          <p:nvPr>
            <p:ph idx="1"/>
          </p:nvPr>
        </p:nvSpPr>
        <p:spPr/>
        <p:txBody>
          <a:bodyPr>
            <a:normAutofit fontScale="85000" lnSpcReduction="20000"/>
          </a:bodyPr>
          <a:lstStyle/>
          <a:p>
            <a:pPr>
              <a:buFont typeface="Wingdings" panose="05000000000000000000" pitchFamily="2" charset="2"/>
              <a:buChar char="v"/>
            </a:pPr>
            <a:r>
              <a:rPr lang="fa-IR" altLang="fa-IR" sz="2400" dirty="0" smtClean="0">
                <a:solidFill>
                  <a:srgbClr val="FF66FF"/>
                </a:solidFill>
                <a:ea typeface="2  Homa"/>
                <a:cs typeface="B Homa" panose="00000400000000000000" pitchFamily="2" charset="-78"/>
              </a:rPr>
              <a:t>ارسطو : </a:t>
            </a:r>
          </a:p>
          <a:p>
            <a:pPr>
              <a:buFont typeface="Wingdings 2" panose="05020102010507070707" pitchFamily="18" charset="2"/>
              <a:buNone/>
            </a:pPr>
            <a:r>
              <a:rPr lang="fa-IR" altLang="fa-IR" sz="2400" dirty="0" smtClean="0">
                <a:ea typeface="2  Homa"/>
                <a:cs typeface="B Homa" panose="00000400000000000000" pitchFamily="2" charset="-78"/>
              </a:rPr>
              <a:t>از دید ارسطو زیبایی </a:t>
            </a:r>
            <a:r>
              <a:rPr lang="fa-IR" altLang="fa-IR" sz="2400" dirty="0" smtClean="0">
                <a:solidFill>
                  <a:schemeClr val="bg1"/>
                </a:solidFill>
                <a:ea typeface="2  Homa"/>
                <a:cs typeface="B Homa" panose="00000400000000000000" pitchFamily="2" charset="-78"/>
              </a:rPr>
              <a:t>دستاورد هماهنگی و تناسب و سازواری اجزاء در یک سامانه ( سیستم ) </a:t>
            </a:r>
            <a:r>
              <a:rPr lang="fa-IR" altLang="fa-IR" sz="2400" dirty="0" smtClean="0">
                <a:ea typeface="2  Homa"/>
                <a:cs typeface="B Homa" panose="00000400000000000000" pitchFamily="2" charset="-78"/>
              </a:rPr>
              <a:t>شمرده می شود که همه اجزاء لزوما وحدت یافته نیستند  </a:t>
            </a:r>
            <a:r>
              <a:rPr lang="fa-IR" altLang="fa-IR" sz="1800" dirty="0" smtClean="0">
                <a:ea typeface="2  Homa"/>
                <a:cs typeface="B Homa" panose="00000400000000000000" pitchFamily="2" charset="-78"/>
              </a:rPr>
              <a:t>(نقره کار ، 1388 -89 : 32 ) .</a:t>
            </a:r>
          </a:p>
          <a:p>
            <a:pPr>
              <a:buFont typeface="Wingdings 2" panose="05020102010507070707" pitchFamily="18" charset="2"/>
              <a:buNone/>
            </a:pPr>
            <a:endParaRPr lang="fa-IR" altLang="fa-IR" sz="2000" dirty="0" smtClean="0">
              <a:ea typeface="2  Homa"/>
              <a:cs typeface="B Homa" panose="00000400000000000000" pitchFamily="2" charset="-78"/>
            </a:endParaRPr>
          </a:p>
          <a:p>
            <a:pPr>
              <a:buFont typeface="Wingdings 2" panose="05020102010507070707" pitchFamily="18" charset="2"/>
              <a:buNone/>
            </a:pPr>
            <a:r>
              <a:rPr lang="fa-IR" altLang="fa-IR" sz="2400" dirty="0" smtClean="0">
                <a:ea typeface="2  Homa"/>
                <a:cs typeface="B Homa" panose="00000400000000000000" pitchFamily="2" charset="-78"/>
              </a:rPr>
              <a:t>وی می گوید یک شی زیبا یا هر ساختار دارای اجزائی ، نه فقط باید ترتیب منظمی از اجزا داشته باشد  ، بلکه باید اندازه ای داشته باشد که عارضی نباشد </a:t>
            </a:r>
            <a:r>
              <a:rPr lang="fa-IR" altLang="fa-IR" sz="1800" dirty="0" smtClean="0">
                <a:ea typeface="2  Homa"/>
                <a:cs typeface="B Homa" panose="00000400000000000000" pitchFamily="2" charset="-78"/>
              </a:rPr>
              <a:t>( بیردزلی ، 1376 : 12) .</a:t>
            </a:r>
          </a:p>
          <a:p>
            <a:pPr>
              <a:buFont typeface="Wingdings 2" panose="05020102010507070707" pitchFamily="18" charset="2"/>
              <a:buNone/>
            </a:pPr>
            <a:endParaRPr lang="fa-IR" altLang="fa-IR" sz="1200" dirty="0" smtClean="0">
              <a:ea typeface="2  Homa"/>
              <a:cs typeface="B Homa" panose="00000400000000000000" pitchFamily="2" charset="-78"/>
            </a:endParaRPr>
          </a:p>
          <a:p>
            <a:pPr>
              <a:buFont typeface="Wingdings" panose="05000000000000000000" pitchFamily="2" charset="2"/>
              <a:buChar char="v"/>
            </a:pPr>
            <a:r>
              <a:rPr lang="fa-IR" altLang="fa-IR" sz="2400" dirty="0" smtClean="0">
                <a:solidFill>
                  <a:srgbClr val="FF66FF"/>
                </a:solidFill>
                <a:ea typeface="2  Homa"/>
                <a:cs typeface="B Homa" panose="00000400000000000000" pitchFamily="2" charset="-78"/>
              </a:rPr>
              <a:t>نیوتن : </a:t>
            </a:r>
            <a:r>
              <a:rPr lang="fa-IR" altLang="fa-IR" sz="2400" dirty="0" smtClean="0">
                <a:ea typeface="2  Homa"/>
                <a:cs typeface="B Homa" panose="00000400000000000000" pitchFamily="2" charset="-78"/>
              </a:rPr>
              <a:t>زیبایی را جز در حد و مرز هایی بسیار مبهم نمی توان توصیف کرد  و بنابراین نمی توان آن را تعریف کرد . همچنین نمی شود آن را کما یا کیفا اندازه گیری نمود و از این رو نمی توان آن را اساس علمی دقیق قرار داد . </a:t>
            </a:r>
          </a:p>
          <a:p>
            <a:pPr>
              <a:buFont typeface="Wingdings 2" panose="05020102010507070707" pitchFamily="18" charset="2"/>
              <a:buNone/>
            </a:pPr>
            <a:r>
              <a:rPr lang="fa-IR" altLang="fa-IR" sz="2400" dirty="0" smtClean="0">
                <a:ea typeface="2  Homa"/>
                <a:cs typeface="B Homa" panose="00000400000000000000" pitchFamily="2" charset="-78"/>
              </a:rPr>
              <a:t>وی ذوق سلیم را عامل تشخیص زیبایی می داند</a:t>
            </a:r>
            <a:r>
              <a:rPr lang="fa-IR" altLang="fa-IR" sz="1800" dirty="0" smtClean="0">
                <a:ea typeface="2  Homa"/>
                <a:cs typeface="B Homa" panose="00000400000000000000" pitchFamily="2" charset="-78"/>
              </a:rPr>
              <a:t> ( نقی زاده ، 13: 78 ) .</a:t>
            </a:r>
          </a:p>
          <a:p>
            <a:pPr>
              <a:buFont typeface="Wingdings 2" panose="05020102010507070707" pitchFamily="18" charset="2"/>
              <a:buNone/>
            </a:pPr>
            <a:endParaRPr lang="fa-IR" altLang="fa-IR" sz="2000" dirty="0" smtClean="0">
              <a:ea typeface="2  Homa"/>
              <a:cs typeface="B Homa" panose="00000400000000000000" pitchFamily="2" charset="-78"/>
            </a:endParaRPr>
          </a:p>
          <a:p>
            <a:pPr>
              <a:buFont typeface="Wingdings 2" panose="05020102010507070707" pitchFamily="18" charset="2"/>
              <a:buNone/>
            </a:pPr>
            <a:endParaRPr lang="fa-IR" altLang="fa-IR" sz="2400" dirty="0" smtClean="0">
              <a:ea typeface="2  Homa"/>
              <a:cs typeface="B Homa" panose="00000400000000000000" pitchFamily="2" charset="-7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دیدگاه قدما و متاخران در مورد زیبایی</a:t>
            </a:r>
            <a:endParaRPr lang="fa-IR" dirty="0"/>
          </a:p>
        </p:txBody>
      </p:sp>
      <p:sp>
        <p:nvSpPr>
          <p:cNvPr id="31747" name="Content Placeholder 2"/>
          <p:cNvSpPr>
            <a:spLocks noGrp="1"/>
          </p:cNvSpPr>
          <p:nvPr>
            <p:ph idx="1"/>
          </p:nvPr>
        </p:nvSpPr>
        <p:spPr/>
        <p:txBody>
          <a:bodyPr>
            <a:normAutofit fontScale="92500" lnSpcReduction="20000"/>
          </a:bodyPr>
          <a:lstStyle/>
          <a:p>
            <a:pPr>
              <a:buFont typeface="Wingdings" panose="05000000000000000000" pitchFamily="2" charset="2"/>
              <a:buChar char="v"/>
            </a:pPr>
            <a:r>
              <a:rPr lang="fa-IR" altLang="fa-IR" sz="2400" dirty="0" smtClean="0">
                <a:solidFill>
                  <a:srgbClr val="FF66FF"/>
                </a:solidFill>
                <a:ea typeface="2  Homa"/>
                <a:cs typeface="B Homa" panose="00000400000000000000" pitchFamily="2" charset="-78"/>
              </a:rPr>
              <a:t>کانت :</a:t>
            </a:r>
          </a:p>
          <a:p>
            <a:pPr>
              <a:buFont typeface="Wingdings 2" panose="05020102010507070707" pitchFamily="18" charset="2"/>
              <a:buNone/>
            </a:pPr>
            <a:r>
              <a:rPr lang="fa-IR" altLang="fa-IR" sz="2400" dirty="0" smtClean="0">
                <a:ea typeface="2  Homa"/>
                <a:cs typeface="B Homa" panose="00000400000000000000" pitchFamily="2" charset="-78"/>
              </a:rPr>
              <a:t> از دید کانت زیبایی اساسا امری </a:t>
            </a:r>
            <a:r>
              <a:rPr lang="fa-IR" altLang="fa-IR" sz="2400" dirty="0" smtClean="0">
                <a:solidFill>
                  <a:schemeClr val="bg1"/>
                </a:solidFill>
                <a:ea typeface="2  Homa"/>
                <a:cs typeface="B Homa" panose="00000400000000000000" pitchFamily="2" charset="-78"/>
              </a:rPr>
              <a:t>ذهنی</a:t>
            </a:r>
            <a:r>
              <a:rPr lang="fa-IR" altLang="fa-IR" sz="2400" dirty="0" smtClean="0">
                <a:ea typeface="2  Homa"/>
                <a:cs typeface="B Homa" panose="00000400000000000000" pitchFamily="2" charset="-78"/>
              </a:rPr>
              <a:t> است و به تصور و پندار درک کننده زیبایی مربوط می شود . کانت </a:t>
            </a:r>
            <a:r>
              <a:rPr lang="fa-IR" altLang="fa-IR" sz="2400" dirty="0" smtClean="0">
                <a:solidFill>
                  <a:schemeClr val="bg1"/>
                </a:solidFill>
                <a:ea typeface="2  Homa"/>
                <a:cs typeface="B Homa" panose="00000400000000000000" pitchFamily="2" charset="-78"/>
              </a:rPr>
              <a:t>هر چیزی را که بتوان در کسی لذت پدید آورد زیبایی می داند </a:t>
            </a:r>
            <a:r>
              <a:rPr lang="fa-IR" altLang="fa-IR" sz="1800" dirty="0" smtClean="0">
                <a:ea typeface="2  Homa"/>
                <a:cs typeface="B Homa" panose="00000400000000000000" pitchFamily="2" charset="-78"/>
              </a:rPr>
              <a:t>(نقره کار ، 1388 -89 : 31 ) .</a:t>
            </a:r>
          </a:p>
          <a:p>
            <a:pPr>
              <a:buFont typeface="Wingdings 2" panose="05020102010507070707" pitchFamily="18" charset="2"/>
              <a:buNone/>
            </a:pPr>
            <a:r>
              <a:rPr lang="fa-IR" altLang="fa-IR" sz="2400" dirty="0" smtClean="0">
                <a:ea typeface="2  Homa"/>
                <a:cs typeface="B Homa" panose="00000400000000000000" pitchFamily="2" charset="-78"/>
              </a:rPr>
              <a:t>وی هیچ هدف ویژه ای که همگانی باشد برای آن قائل نیست بویژه اینکه او ویژگی زیبایی را لذت بخش بودن می داند .</a:t>
            </a:r>
          </a:p>
          <a:p>
            <a:pPr>
              <a:buFont typeface="Wingdings 2" panose="05020102010507070707" pitchFamily="18" charset="2"/>
              <a:buNone/>
            </a:pPr>
            <a:r>
              <a:rPr lang="fa-IR" altLang="fa-IR" sz="2400" dirty="0" smtClean="0">
                <a:ea typeface="2  Homa"/>
                <a:cs typeface="B Homa" panose="00000400000000000000" pitchFamily="2" charset="-78"/>
              </a:rPr>
              <a:t>بر پایه دیدگاه کانت زیبایی می تواند به 2 گونه باشد : </a:t>
            </a:r>
            <a:r>
              <a:rPr lang="fa-IR" altLang="fa-IR" sz="2400" dirty="0" smtClean="0">
                <a:solidFill>
                  <a:schemeClr val="bg1"/>
                </a:solidFill>
                <a:ea typeface="2  Homa"/>
                <a:cs typeface="B Homa" panose="00000400000000000000" pitchFamily="2" charset="-78"/>
              </a:rPr>
              <a:t>زیبایی طبیعی و زیبایی ساخته بشر </a:t>
            </a:r>
            <a:r>
              <a:rPr lang="fa-IR" altLang="fa-IR" sz="2400" dirty="0" smtClean="0">
                <a:ea typeface="2  Homa"/>
                <a:cs typeface="B Homa" panose="00000400000000000000" pitchFamily="2" charset="-78"/>
              </a:rPr>
              <a:t>که دومی دارای هدف و غایت است (نقره کار ، 1388 -89 :33  ) .</a:t>
            </a:r>
          </a:p>
          <a:p>
            <a:pPr>
              <a:buFont typeface="Wingdings 2" panose="05020102010507070707" pitchFamily="18" charset="2"/>
              <a:buNone/>
            </a:pPr>
            <a:r>
              <a:rPr lang="fa-IR" altLang="fa-IR" sz="2400" dirty="0" smtClean="0">
                <a:ea typeface="2  Homa"/>
                <a:cs typeface="B Homa" panose="00000400000000000000" pitchFamily="2" charset="-78"/>
              </a:rPr>
              <a:t>کانت از تفسیر خود از زیبایی شناسی ، فقط به تئوری علم ادراک حسی ، آن هم در زمینه و متن مشهودات پیشامد فضا و زمان بسنده کرد </a:t>
            </a:r>
            <a:r>
              <a:rPr lang="fa-IR" altLang="fa-IR" sz="1800" dirty="0" smtClean="0">
                <a:ea typeface="2  Homa"/>
                <a:cs typeface="B Homa" panose="00000400000000000000" pitchFamily="2" charset="-78"/>
              </a:rPr>
              <a:t>(آژند ، 1374 : 12 ) .</a:t>
            </a:r>
          </a:p>
          <a:p>
            <a:pPr>
              <a:buFont typeface="Wingdings 2" panose="05020102010507070707" pitchFamily="18" charset="2"/>
              <a:buNone/>
            </a:pPr>
            <a:endParaRPr lang="fa-IR" altLang="fa-IR" sz="2400" dirty="0" smtClean="0">
              <a:ea typeface="2  Homa"/>
              <a:cs typeface="B Homa" panose="00000400000000000000" pitchFamily="2" charset="-78"/>
            </a:endParaRPr>
          </a:p>
          <a:p>
            <a:pPr>
              <a:buFont typeface="Wingdings 2" panose="05020102010507070707" pitchFamily="18" charset="2"/>
              <a:buNone/>
            </a:pPr>
            <a:endParaRPr lang="fa-IR" altLang="fa-IR" sz="2400" dirty="0" smtClean="0">
              <a:ea typeface="2  Homa"/>
              <a:cs typeface="B Homa" panose="00000400000000000000" pitchFamily="2" charset="-78"/>
            </a:endParaRPr>
          </a:p>
          <a:p>
            <a:pPr>
              <a:buFont typeface="Wingdings 2" panose="05020102010507070707" pitchFamily="18" charset="2"/>
              <a:buNone/>
            </a:pPr>
            <a:endParaRPr lang="fa-IR" altLang="fa-IR" sz="2400" dirty="0" smtClean="0">
              <a:ea typeface="2  Homa"/>
              <a:cs typeface="B Homa" panose="00000400000000000000" pitchFamily="2" charset="-78"/>
            </a:endParaRPr>
          </a:p>
          <a:p>
            <a:pPr>
              <a:buFont typeface="Wingdings 2" panose="05020102010507070707" pitchFamily="18" charset="2"/>
              <a:buNone/>
            </a:pPr>
            <a:endParaRPr lang="fa-IR" altLang="fa-IR" sz="2400" dirty="0" smtClean="0">
              <a:ea typeface="2  Homa"/>
              <a:cs typeface="B Homa" panose="00000400000000000000" pitchFamily="2" charset="-7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42900"/>
            <a:ext cx="8229600" cy="1399032"/>
          </a:xfrm>
        </p:spPr>
        <p:txBody>
          <a:bodyPr/>
          <a:lstStyle/>
          <a:p>
            <a:pPr algn="ctr">
              <a:defRPr/>
            </a:pPr>
            <a:r>
              <a:rPr lang="fa-IR" dirty="0">
                <a:cs typeface="B Homa" panose="00000400000000000000" pitchFamily="2" charset="-78"/>
              </a:rPr>
              <a:t>دیدگاه قدما و متاخران در مورد زیبایی</a:t>
            </a:r>
            <a:endParaRPr lang="fa-IR" dirty="0"/>
          </a:p>
        </p:txBody>
      </p:sp>
      <p:sp>
        <p:nvSpPr>
          <p:cNvPr id="32771" name="Content Placeholder 2"/>
          <p:cNvSpPr>
            <a:spLocks noGrp="1"/>
          </p:cNvSpPr>
          <p:nvPr>
            <p:ph idx="1"/>
          </p:nvPr>
        </p:nvSpPr>
        <p:spPr>
          <a:xfrm>
            <a:off x="357188" y="1214438"/>
            <a:ext cx="8229600" cy="4572000"/>
          </a:xfrm>
        </p:spPr>
        <p:txBody>
          <a:bodyPr>
            <a:normAutofit fontScale="92500" lnSpcReduction="10000"/>
          </a:bodyPr>
          <a:lstStyle/>
          <a:p>
            <a:pPr>
              <a:buFont typeface="Wingdings" panose="05000000000000000000" pitchFamily="2" charset="2"/>
              <a:buChar char="v"/>
            </a:pPr>
            <a:r>
              <a:rPr lang="fa-IR" altLang="fa-IR" sz="2800" dirty="0" smtClean="0">
                <a:solidFill>
                  <a:srgbClr val="FF66FF"/>
                </a:solidFill>
                <a:ea typeface="2  Homa"/>
                <a:cs typeface="B Homa" panose="00000400000000000000" pitchFamily="2" charset="-78"/>
              </a:rPr>
              <a:t>هگل :</a:t>
            </a:r>
            <a:r>
              <a:rPr lang="fa-IR" altLang="fa-IR" sz="2800" dirty="0" smtClean="0">
                <a:ea typeface="2  Homa"/>
                <a:cs typeface="B Homa" panose="00000400000000000000" pitchFamily="2" charset="-78"/>
              </a:rPr>
              <a:t>او دریافت و ادراک </a:t>
            </a:r>
            <a:r>
              <a:rPr lang="fa-IR" altLang="fa-IR" sz="2400" dirty="0" smtClean="0">
                <a:ea typeface="2  Homa"/>
                <a:cs typeface="B Homa" panose="00000400000000000000" pitchFamily="2" charset="-78"/>
              </a:rPr>
              <a:t>زیبایی را امری کاملا وابسته به ذهن ، آنگونه که کانت می گفت نمی شمرد . بلکه آن را به </a:t>
            </a:r>
            <a:r>
              <a:rPr lang="fa-IR" altLang="fa-IR" sz="2400" dirty="0" smtClean="0">
                <a:solidFill>
                  <a:schemeClr val="bg1"/>
                </a:solidFill>
                <a:ea typeface="2  Homa"/>
                <a:cs typeface="B Homa" panose="00000400000000000000" pitchFamily="2" charset="-78"/>
              </a:rPr>
              <a:t>ویژگی خاص هماهنگی اجزا طبیعت و یگانگی ساختاری </a:t>
            </a:r>
            <a:r>
              <a:rPr lang="fa-IR" altLang="fa-IR" sz="2400" dirty="0" smtClean="0">
                <a:ea typeface="2  Homa"/>
                <a:cs typeface="B Homa" panose="00000400000000000000" pitchFamily="2" charset="-78"/>
              </a:rPr>
              <a:t>آن وابسته می داند که توسط ذهن درک و دریافت شده است . پس از دید او زیبایی </a:t>
            </a:r>
            <a:r>
              <a:rPr lang="fa-IR" altLang="fa-IR" sz="2400" dirty="0" smtClean="0">
                <a:solidFill>
                  <a:schemeClr val="bg1"/>
                </a:solidFill>
                <a:ea typeface="2  Homa"/>
                <a:cs typeface="B Homa" panose="00000400000000000000" pitchFamily="2" charset="-78"/>
              </a:rPr>
              <a:t>امری عینی</a:t>
            </a:r>
            <a:r>
              <a:rPr lang="fa-IR" altLang="fa-IR" sz="2400" dirty="0" smtClean="0">
                <a:ea typeface="2  Homa"/>
                <a:cs typeface="B Homa" panose="00000400000000000000" pitchFamily="2" charset="-78"/>
              </a:rPr>
              <a:t> است . هگل تفسیری از چیز زیبا ارائه می کند که نشان می دهد او </a:t>
            </a:r>
            <a:r>
              <a:rPr lang="fa-IR" altLang="fa-IR" sz="2400" dirty="0" smtClean="0">
                <a:solidFill>
                  <a:schemeClr val="bg1"/>
                </a:solidFill>
                <a:ea typeface="2  Homa"/>
                <a:cs typeface="B Homa" panose="00000400000000000000" pitchFamily="2" charset="-78"/>
              </a:rPr>
              <a:t>صفت زیبایی را صفتی واقعی و عینی می داند که دستاورد یگانگی ( وحدت ) اجزا با کل است .</a:t>
            </a:r>
          </a:p>
          <a:p>
            <a:pPr>
              <a:buFont typeface="Wingdings 2" panose="05020102010507070707" pitchFamily="18" charset="2"/>
              <a:buNone/>
            </a:pPr>
            <a:r>
              <a:rPr lang="fa-IR" altLang="fa-IR" sz="2400" dirty="0" smtClean="0">
                <a:ea typeface="2  Homa"/>
                <a:cs typeface="B Homa" panose="00000400000000000000" pitchFamily="2" charset="-78"/>
              </a:rPr>
              <a:t>او همچون دیگران به زیبایی حسی و عقلی باور دارد ( </a:t>
            </a:r>
            <a:r>
              <a:rPr lang="fa-IR" altLang="fa-IR" sz="2400" dirty="0" smtClean="0">
                <a:solidFill>
                  <a:schemeClr val="bg1"/>
                </a:solidFill>
                <a:ea typeface="2  Homa"/>
                <a:cs typeface="B Homa" panose="00000400000000000000" pitchFamily="2" charset="-78"/>
              </a:rPr>
              <a:t>زیبایی  طبیعی و زیبایی هنری (زاییده روح  و قابل اموزش )</a:t>
            </a:r>
            <a:r>
              <a:rPr lang="fa-IR" altLang="fa-IR" sz="2400" dirty="0" smtClean="0">
                <a:ea typeface="2  Homa"/>
                <a:cs typeface="B Homa" panose="00000400000000000000" pitchFamily="2" charset="-78"/>
              </a:rPr>
              <a:t> که از دید وی دومی ارجمندتر است </a:t>
            </a:r>
            <a:r>
              <a:rPr lang="fa-IR" altLang="fa-IR" sz="1800" dirty="0" smtClean="0">
                <a:cs typeface="B Nazanin" panose="00000400000000000000" pitchFamily="2" charset="-78"/>
              </a:rPr>
              <a:t>(نقره کار ، 1388 -89 :  33 ) </a:t>
            </a:r>
            <a:r>
              <a:rPr lang="fa-IR" altLang="fa-IR" sz="2400" dirty="0" smtClean="0"/>
              <a:t>.</a:t>
            </a:r>
          </a:p>
          <a:p>
            <a:pPr>
              <a:buFont typeface="Wingdings 2" panose="05020102010507070707" pitchFamily="18" charset="2"/>
              <a:buNone/>
            </a:pPr>
            <a:r>
              <a:rPr lang="fa-IR" altLang="fa-IR" sz="2400" dirty="0" smtClean="0">
                <a:ea typeface="2  Homa"/>
                <a:cs typeface="B Homa" panose="00000400000000000000" pitchFamily="2" charset="-78"/>
              </a:rPr>
              <a:t>چنین بنظر می رسد که حس زیبایی حسی نیست که طبیعت آن را به ما داده باشد و مانند یک غریزه کور بتوانیم در نهایت ذات ، زیبایی را انا تشخیص دهیم . این حس نیاز به آموزش دارد و حس زیبایی آموزش یافته را </a:t>
            </a:r>
            <a:r>
              <a:rPr lang="fa-IR" altLang="fa-IR" sz="2400" dirty="0" smtClean="0">
                <a:solidFill>
                  <a:schemeClr val="bg1"/>
                </a:solidFill>
                <a:ea typeface="2  Homa"/>
                <a:cs typeface="B Homa" panose="00000400000000000000" pitchFamily="2" charset="-78"/>
              </a:rPr>
              <a:t>سلیقه</a:t>
            </a:r>
            <a:r>
              <a:rPr lang="fa-IR" altLang="fa-IR" sz="2400" dirty="0" smtClean="0">
                <a:ea typeface="2  Homa"/>
                <a:cs typeface="B Homa" panose="00000400000000000000" pitchFamily="2" charset="-78"/>
              </a:rPr>
              <a:t> می گوییم </a:t>
            </a:r>
            <a:r>
              <a:rPr lang="fa-IR" altLang="fa-IR" sz="1800" dirty="0" smtClean="0">
                <a:ea typeface="2  Homa"/>
                <a:cs typeface="B Homa" panose="00000400000000000000" pitchFamily="2" charset="-78"/>
              </a:rPr>
              <a:t>( نقی زاده ، 1387 : 79 ) .</a:t>
            </a:r>
          </a:p>
          <a:p>
            <a:pPr>
              <a:buFont typeface="Wingdings 2" panose="05020102010507070707" pitchFamily="18" charset="2"/>
              <a:buNone/>
            </a:pPr>
            <a:endParaRPr lang="fa-IR" altLang="fa-IR" sz="2400" dirty="0" smtClean="0">
              <a:ea typeface="2  Homa"/>
              <a:cs typeface="B Homa" panose="00000400000000000000" pitchFamily="2" charset="-78"/>
            </a:endParaRPr>
          </a:p>
          <a:p>
            <a:pPr>
              <a:buFont typeface="Wingdings 2" panose="05020102010507070707" pitchFamily="18" charset="2"/>
              <a:buNone/>
            </a:pPr>
            <a:endParaRPr lang="fa-IR" altLang="fa-IR" sz="2400" dirty="0" smtClean="0">
              <a:ea typeface="2  Homa"/>
              <a:cs typeface="B Homa" panose="00000400000000000000" pitchFamily="2" charset="-78"/>
            </a:endParaRPr>
          </a:p>
          <a:p>
            <a:pPr>
              <a:buFont typeface="Wingdings 2" panose="05020102010507070707" pitchFamily="18" charset="2"/>
              <a:buNone/>
            </a:pPr>
            <a:endParaRPr lang="fa-IR" altLang="fa-IR" sz="2400" dirty="0" smtClean="0">
              <a:ea typeface="2  Homa"/>
              <a:cs typeface="B Homa" panose="00000400000000000000" pitchFamily="2" charset="-78"/>
            </a:endParaRPr>
          </a:p>
          <a:p>
            <a:pPr>
              <a:buFont typeface="Wingdings 2" panose="05020102010507070707" pitchFamily="18" charset="2"/>
              <a:buNone/>
            </a:pPr>
            <a:endParaRPr lang="fa-IR" altLang="fa-IR" sz="2400" dirty="0" smtClean="0">
              <a:ea typeface="2  Homa"/>
              <a:cs typeface="B Homa" panose="00000400000000000000" pitchFamily="2" charset="-7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دیدگاه قدما و متاخران در مورد زیبایی</a:t>
            </a:r>
            <a:endParaRPr lang="fa-IR" dirty="0"/>
          </a:p>
        </p:txBody>
      </p:sp>
      <p:sp>
        <p:nvSpPr>
          <p:cNvPr id="33795" name="Content Placeholder 2"/>
          <p:cNvSpPr>
            <a:spLocks noGrp="1"/>
          </p:cNvSpPr>
          <p:nvPr>
            <p:ph idx="1"/>
          </p:nvPr>
        </p:nvSpPr>
        <p:spPr/>
        <p:txBody>
          <a:bodyPr>
            <a:normAutofit fontScale="92500"/>
          </a:bodyPr>
          <a:lstStyle/>
          <a:p>
            <a:pPr>
              <a:buFont typeface="Wingdings" panose="05000000000000000000" pitchFamily="2" charset="2"/>
              <a:buChar char="v"/>
            </a:pPr>
            <a:r>
              <a:rPr lang="fa-IR" altLang="fa-IR" sz="2400" dirty="0" smtClean="0">
                <a:solidFill>
                  <a:srgbClr val="FF66FF"/>
                </a:solidFill>
                <a:ea typeface="2  Homa"/>
                <a:cs typeface="B Homa" panose="00000400000000000000" pitchFamily="2" charset="-78"/>
              </a:rPr>
              <a:t>آلبرتی:</a:t>
            </a:r>
          </a:p>
          <a:p>
            <a:pPr>
              <a:buFont typeface="Wingdings 2" panose="05020102010507070707" pitchFamily="18" charset="2"/>
              <a:buNone/>
            </a:pPr>
            <a:r>
              <a:rPr lang="fa-IR" altLang="fa-IR" sz="2400" dirty="0" smtClean="0">
                <a:ea typeface="2  Homa"/>
                <a:cs typeface="B Homa" panose="00000400000000000000" pitchFamily="2" charset="-78"/>
              </a:rPr>
              <a:t>وی می گوید ” من زیبایی را </a:t>
            </a:r>
            <a:r>
              <a:rPr lang="fa-IR" altLang="fa-IR" sz="2400" dirty="0" smtClean="0">
                <a:solidFill>
                  <a:schemeClr val="bg1"/>
                </a:solidFill>
                <a:ea typeface="2  Homa"/>
                <a:cs typeface="B Homa" panose="00000400000000000000" pitchFamily="2" charset="-78"/>
              </a:rPr>
              <a:t>هارمونی همه اجزا </a:t>
            </a:r>
            <a:r>
              <a:rPr lang="fa-IR" altLang="fa-IR" sz="2400" dirty="0" smtClean="0">
                <a:ea typeface="2  Homa"/>
                <a:cs typeface="B Homa" panose="00000400000000000000" pitchFamily="2" charset="-78"/>
              </a:rPr>
              <a:t>می دانم ، این اجزا با چنان تناسبی و پیوندی با یکدیگر دمساز می شوند که نه چیزی می توان از ان کم کرد و نه چیزی بدان افزود . در غیر اینصورت این تناسب و هارمونی به هم می خورد </a:t>
            </a:r>
            <a:r>
              <a:rPr lang="fa-IR" altLang="fa-IR" sz="1800" dirty="0" smtClean="0">
                <a:ea typeface="2  Homa"/>
                <a:cs typeface="B Homa" panose="00000400000000000000" pitchFamily="2" charset="-78"/>
              </a:rPr>
              <a:t>(آژند ، 1374 : 12 ) .</a:t>
            </a:r>
            <a:endParaRPr lang="fa-IR" altLang="fa-IR" sz="1800" dirty="0" smtClean="0">
              <a:solidFill>
                <a:srgbClr val="FF66FF"/>
              </a:solidFill>
              <a:ea typeface="2  Homa"/>
              <a:cs typeface="B Homa" panose="00000400000000000000" pitchFamily="2" charset="-78"/>
            </a:endParaRPr>
          </a:p>
          <a:p>
            <a:pPr>
              <a:buFont typeface="Wingdings" panose="05000000000000000000" pitchFamily="2" charset="2"/>
              <a:buChar char="v"/>
            </a:pPr>
            <a:r>
              <a:rPr lang="fa-IR" altLang="fa-IR" sz="2400" dirty="0" smtClean="0">
                <a:solidFill>
                  <a:srgbClr val="FF66FF"/>
                </a:solidFill>
                <a:ea typeface="2  Homa"/>
                <a:cs typeface="B Homa" panose="00000400000000000000" pitchFamily="2" charset="-78"/>
              </a:rPr>
              <a:t>اگوستینوس:</a:t>
            </a:r>
          </a:p>
          <a:p>
            <a:pPr>
              <a:buFont typeface="Wingdings 2" panose="05020102010507070707" pitchFamily="18" charset="2"/>
              <a:buNone/>
            </a:pPr>
            <a:r>
              <a:rPr lang="fa-IR" altLang="fa-IR" sz="2400" dirty="0" smtClean="0">
                <a:ea typeface="2  Homa"/>
                <a:cs typeface="B Homa" panose="00000400000000000000" pitchFamily="2" charset="-78"/>
              </a:rPr>
              <a:t>زیبایی را در </a:t>
            </a:r>
            <a:r>
              <a:rPr lang="fa-IR" altLang="fa-IR" sz="2400" dirty="0" smtClean="0">
                <a:solidFill>
                  <a:schemeClr val="bg1"/>
                </a:solidFill>
                <a:ea typeface="2  Homa"/>
                <a:cs typeface="B Homa" panose="00000400000000000000" pitchFamily="2" charset="-78"/>
              </a:rPr>
              <a:t>فرم هایی که زاییده اعداد باشند </a:t>
            </a:r>
            <a:r>
              <a:rPr lang="fa-IR" altLang="fa-IR" sz="2400" dirty="0" smtClean="0">
                <a:ea typeface="2  Homa"/>
                <a:cs typeface="B Homa" panose="00000400000000000000" pitchFamily="2" charset="-78"/>
              </a:rPr>
              <a:t>می دانست .</a:t>
            </a:r>
          </a:p>
          <a:p>
            <a:pPr>
              <a:buFont typeface="Wingdings" panose="05000000000000000000" pitchFamily="2" charset="2"/>
              <a:buChar char="v"/>
            </a:pPr>
            <a:r>
              <a:rPr lang="fa-IR" altLang="fa-IR" sz="2400" dirty="0" smtClean="0">
                <a:solidFill>
                  <a:srgbClr val="FF66FF"/>
                </a:solidFill>
                <a:ea typeface="2  Homa"/>
                <a:cs typeface="B Homa" panose="00000400000000000000" pitchFamily="2" charset="-78"/>
              </a:rPr>
              <a:t>لویی کان:</a:t>
            </a:r>
            <a:endParaRPr lang="en-US" altLang="fa-IR" sz="2400" dirty="0" smtClean="0">
              <a:solidFill>
                <a:srgbClr val="FF66FF"/>
              </a:solidFill>
              <a:ea typeface="2  Homa"/>
              <a:cs typeface="B Homa" panose="00000400000000000000" pitchFamily="2" charset="-78"/>
            </a:endParaRPr>
          </a:p>
          <a:p>
            <a:pPr>
              <a:buFont typeface="Wingdings 2" panose="05020102010507070707" pitchFamily="18" charset="2"/>
              <a:buNone/>
            </a:pPr>
            <a:r>
              <a:rPr lang="fa-IR" altLang="fa-IR" sz="2400" dirty="0" smtClean="0">
                <a:ea typeface="2  Homa"/>
                <a:cs typeface="B Homa" panose="00000400000000000000" pitchFamily="2" charset="-78"/>
              </a:rPr>
              <a:t>زیبایی نتیجه توجه به 4 عامل است:</a:t>
            </a:r>
            <a:r>
              <a:rPr lang="fa-IR" altLang="fa-IR" sz="2400" dirty="0" smtClean="0">
                <a:solidFill>
                  <a:schemeClr val="bg1"/>
                </a:solidFill>
                <a:ea typeface="2  Homa"/>
                <a:cs typeface="B Homa" panose="00000400000000000000" pitchFamily="2" charset="-78"/>
              </a:rPr>
              <a:t>وحدت-کمال-تناسب-وضوح</a:t>
            </a:r>
            <a:r>
              <a:rPr lang="fa-IR" altLang="fa-IR" sz="2400" dirty="0" smtClean="0">
                <a:ea typeface="2  Homa"/>
                <a:cs typeface="B Homa" panose="00000400000000000000" pitchFamily="2" charset="-78"/>
              </a:rPr>
              <a:t> </a:t>
            </a:r>
            <a:r>
              <a:rPr lang="fa-IR" altLang="fa-IR" sz="1800" dirty="0" smtClean="0">
                <a:ea typeface="2  Homa"/>
                <a:cs typeface="B Homa" panose="00000400000000000000" pitchFamily="2" charset="-78"/>
              </a:rPr>
              <a:t>( کورت گروتر، 1383 :99) .</a:t>
            </a:r>
            <a:endParaRPr lang="en-US" altLang="fa-IR" sz="1800" dirty="0" smtClean="0">
              <a:ea typeface="2  Homa"/>
              <a:cs typeface="B Homa" panose="00000400000000000000" pitchFamily="2" charset="-78"/>
            </a:endParaRPr>
          </a:p>
          <a:p>
            <a:pPr>
              <a:buFont typeface="Wingdings 2" panose="05020102010507070707" pitchFamily="18" charset="2"/>
              <a:buNone/>
            </a:pPr>
            <a:endParaRPr lang="fa-IR" altLang="fa-IR" sz="2400" dirty="0" smtClean="0">
              <a:ea typeface="2  Homa"/>
              <a:cs typeface="B Homa" panose="00000400000000000000" pitchFamily="2" charset="-78"/>
            </a:endParaRPr>
          </a:p>
          <a:p>
            <a:pPr>
              <a:buFont typeface="Wingdings 2" panose="05020102010507070707" pitchFamily="18" charset="2"/>
              <a:buNone/>
            </a:pPr>
            <a:endParaRPr lang="fa-IR" altLang="fa-IR" sz="2400" dirty="0" smtClean="0">
              <a:ea typeface="2  Homa"/>
              <a:cs typeface="B Homa" panose="00000400000000000000" pitchFamily="2" charset="-7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دیدگاه قدما و متاخران در مورد زیبایی</a:t>
            </a:r>
            <a:endParaRPr lang="fa-IR" dirty="0"/>
          </a:p>
        </p:txBody>
      </p:sp>
      <p:sp>
        <p:nvSpPr>
          <p:cNvPr id="34819" name="Content Placeholder 2"/>
          <p:cNvSpPr>
            <a:spLocks noGrp="1"/>
          </p:cNvSpPr>
          <p:nvPr>
            <p:ph idx="1"/>
          </p:nvPr>
        </p:nvSpPr>
        <p:spPr/>
        <p:txBody>
          <a:bodyPr/>
          <a:lstStyle/>
          <a:p>
            <a:pPr>
              <a:buFont typeface="Wingdings" panose="05000000000000000000" pitchFamily="2" charset="2"/>
              <a:buChar char="v"/>
            </a:pPr>
            <a:r>
              <a:rPr lang="fa-IR" altLang="fa-IR" sz="2400" dirty="0" smtClean="0">
                <a:solidFill>
                  <a:srgbClr val="FF66FF"/>
                </a:solidFill>
                <a:ea typeface="2  Homa"/>
                <a:cs typeface="B Homa" panose="00000400000000000000" pitchFamily="2" charset="-78"/>
              </a:rPr>
              <a:t>تئودور آدورنو : </a:t>
            </a:r>
            <a:r>
              <a:rPr lang="fa-IR" altLang="fa-IR" sz="2400" dirty="0" smtClean="0">
                <a:ea typeface="2  Homa"/>
                <a:cs typeface="B Homa" panose="00000400000000000000" pitchFamily="2" charset="-78"/>
              </a:rPr>
              <a:t>رکن اصلی زیبایی شناختی ذهنی است ، احساس ریباشناختی تابع مسائل ذهنیت است و نه بر عکس </a:t>
            </a:r>
            <a:r>
              <a:rPr lang="fa-IR" altLang="fa-IR" sz="2400" dirty="0" smtClean="0"/>
              <a:t> </a:t>
            </a:r>
            <a:r>
              <a:rPr lang="fa-IR" altLang="fa-IR" sz="1800" dirty="0" smtClean="0">
                <a:ea typeface="2  Homa"/>
                <a:cs typeface="B Homa" panose="00000400000000000000" pitchFamily="2" charset="-78"/>
              </a:rPr>
              <a:t>( نقی زاده ، 1387 :79 ) .</a:t>
            </a:r>
          </a:p>
          <a:p>
            <a:pPr>
              <a:buFont typeface="Wingdings" panose="05000000000000000000" pitchFamily="2" charset="2"/>
              <a:buChar char="v"/>
            </a:pPr>
            <a:r>
              <a:rPr lang="fa-IR" altLang="fa-IR" sz="2400" dirty="0" smtClean="0">
                <a:solidFill>
                  <a:srgbClr val="FF66FF"/>
                </a:solidFill>
                <a:ea typeface="2  Homa"/>
                <a:cs typeface="B Homa" panose="00000400000000000000" pitchFamily="2" charset="-78"/>
              </a:rPr>
              <a:t>ادولف لوس :</a:t>
            </a:r>
            <a:endParaRPr lang="en-US" altLang="fa-IR" sz="2400" dirty="0" smtClean="0">
              <a:solidFill>
                <a:srgbClr val="FF66FF"/>
              </a:solidFill>
              <a:ea typeface="2  Homa"/>
              <a:cs typeface="B Homa" panose="00000400000000000000" pitchFamily="2" charset="-78"/>
            </a:endParaRPr>
          </a:p>
          <a:p>
            <a:pPr>
              <a:buFont typeface="Wingdings 2" panose="05020102010507070707" pitchFamily="18" charset="2"/>
              <a:buNone/>
            </a:pPr>
            <a:r>
              <a:rPr lang="fa-IR" altLang="fa-IR" sz="2400" dirty="0" smtClean="0">
                <a:ea typeface="2  Homa"/>
                <a:cs typeface="B Homa" panose="00000400000000000000" pitchFamily="2" charset="-78"/>
              </a:rPr>
              <a:t>زیبایی را </a:t>
            </a:r>
            <a:r>
              <a:rPr lang="fa-IR" altLang="fa-IR" sz="2400" dirty="0" smtClean="0">
                <a:solidFill>
                  <a:schemeClr val="bg1"/>
                </a:solidFill>
                <a:ea typeface="2  Homa"/>
                <a:cs typeface="B Homa" panose="00000400000000000000" pitchFamily="2" charset="-78"/>
              </a:rPr>
              <a:t>بالاترین حد تکامل </a:t>
            </a:r>
            <a:r>
              <a:rPr lang="fa-IR" altLang="fa-IR" sz="2400" dirty="0" smtClean="0">
                <a:ea typeface="2  Homa"/>
                <a:cs typeface="B Homa" panose="00000400000000000000" pitchFamily="2" charset="-78"/>
              </a:rPr>
              <a:t>می دانست </a:t>
            </a:r>
            <a:r>
              <a:rPr lang="fa-IR" altLang="fa-IR" sz="1800" dirty="0" smtClean="0">
                <a:ea typeface="2  Homa"/>
                <a:cs typeface="B Homa" panose="00000400000000000000" pitchFamily="2" charset="-78"/>
              </a:rPr>
              <a:t>( کورت گروتر، 1383 :101 ) .</a:t>
            </a:r>
            <a:endParaRPr lang="fa-IR" altLang="fa-IR" sz="1800" dirty="0" smtClean="0">
              <a:solidFill>
                <a:srgbClr val="FF66FF"/>
              </a:solidFill>
              <a:ea typeface="2  Homa"/>
              <a:cs typeface="B Homa" panose="00000400000000000000" pitchFamily="2" charset="-78"/>
            </a:endParaRPr>
          </a:p>
          <a:p>
            <a:pPr>
              <a:buFont typeface="Wingdings" panose="05000000000000000000" pitchFamily="2" charset="2"/>
              <a:buChar char="v"/>
            </a:pPr>
            <a:r>
              <a:rPr lang="fa-IR" altLang="fa-IR" sz="2400" dirty="0" smtClean="0">
                <a:solidFill>
                  <a:srgbClr val="FF66FF"/>
                </a:solidFill>
                <a:ea typeface="2  Homa"/>
                <a:cs typeface="B Homa" panose="00000400000000000000" pitchFamily="2" charset="-78"/>
              </a:rPr>
              <a:t>فرانک لوید رایت :</a:t>
            </a:r>
          </a:p>
          <a:p>
            <a:pPr>
              <a:buFont typeface="Wingdings 2" panose="05020102010507070707" pitchFamily="18" charset="2"/>
              <a:buNone/>
            </a:pPr>
            <a:r>
              <a:rPr lang="fa-IR" altLang="fa-IR" sz="2400" dirty="0" smtClean="0">
                <a:ea typeface="2  Homa"/>
                <a:cs typeface="B Homa" panose="00000400000000000000" pitchFamily="2" charset="-78"/>
              </a:rPr>
              <a:t>زیبایی </a:t>
            </a:r>
            <a:r>
              <a:rPr lang="fa-IR" altLang="fa-IR" sz="2400" dirty="0" smtClean="0">
                <a:solidFill>
                  <a:schemeClr val="bg1"/>
                </a:solidFill>
                <a:ea typeface="2  Homa"/>
                <a:cs typeface="B Homa" panose="00000400000000000000" pitchFamily="2" charset="-78"/>
              </a:rPr>
              <a:t>تظاهر تناسبی </a:t>
            </a:r>
            <a:r>
              <a:rPr lang="fa-IR" altLang="fa-IR" sz="2400" dirty="0" smtClean="0">
                <a:ea typeface="2  Homa"/>
                <a:cs typeface="B Homa" panose="00000400000000000000" pitchFamily="2" charset="-78"/>
              </a:rPr>
              <a:t>است . اصولی به صورت خط ، فرم ، رنگ ، تناسبی چنان صادقانه بوجود آورده اند که گویی فرم و رنگ ، علت و رنگ وجودی خود را در به نمایش گذاردن طرحی ازلی  می جویند </a:t>
            </a:r>
            <a:r>
              <a:rPr lang="fa-IR" altLang="fa-IR" sz="1800" dirty="0" smtClean="0">
                <a:ea typeface="2  Homa"/>
                <a:cs typeface="B Homa" panose="00000400000000000000" pitchFamily="2" charset="-78"/>
              </a:rPr>
              <a:t>(نقره کار ، 1388 -89 :  72) .</a:t>
            </a:r>
          </a:p>
          <a:p>
            <a:pPr>
              <a:buFont typeface="Wingdings 2" panose="05020102010507070707" pitchFamily="18" charset="2"/>
              <a:buNone/>
            </a:pPr>
            <a:endParaRPr lang="fa-IR" altLang="fa-IR" sz="2400" dirty="0" smtClean="0">
              <a:ea typeface="2  Homa"/>
              <a:cs typeface="B Homa" panose="00000400000000000000" pitchFamily="2" charset="-7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دیدگاه قدما و متاخران در مورد زیبایی</a:t>
            </a:r>
            <a:endParaRPr lang="fa-IR" dirty="0"/>
          </a:p>
        </p:txBody>
      </p:sp>
      <p:sp>
        <p:nvSpPr>
          <p:cNvPr id="35843" name="Content Placeholder 2"/>
          <p:cNvSpPr>
            <a:spLocks noGrp="1"/>
          </p:cNvSpPr>
          <p:nvPr>
            <p:ph idx="1"/>
          </p:nvPr>
        </p:nvSpPr>
        <p:spPr/>
        <p:txBody>
          <a:bodyPr>
            <a:normAutofit fontScale="92500" lnSpcReduction="20000"/>
          </a:bodyPr>
          <a:lstStyle/>
          <a:p>
            <a:pPr>
              <a:buFont typeface="Wingdings" panose="05000000000000000000" pitchFamily="2" charset="2"/>
              <a:buChar char="v"/>
            </a:pPr>
            <a:r>
              <a:rPr lang="fa-IR" altLang="fa-IR" sz="2400" dirty="0" smtClean="0">
                <a:solidFill>
                  <a:srgbClr val="FF66FF"/>
                </a:solidFill>
                <a:ea typeface="2  Homa"/>
                <a:cs typeface="B Homa" panose="00000400000000000000" pitchFamily="2" charset="-78"/>
              </a:rPr>
              <a:t>فلسفه های شرقی :</a:t>
            </a:r>
            <a:endParaRPr lang="en-US" altLang="fa-IR" sz="2400" dirty="0" smtClean="0">
              <a:solidFill>
                <a:srgbClr val="FF66FF"/>
              </a:solidFill>
              <a:ea typeface="2  Homa"/>
              <a:cs typeface="B Homa" panose="00000400000000000000" pitchFamily="2" charset="-78"/>
            </a:endParaRPr>
          </a:p>
          <a:p>
            <a:pPr>
              <a:buFont typeface="Wingdings 2" panose="05020102010507070707" pitchFamily="18" charset="2"/>
              <a:buNone/>
            </a:pPr>
            <a:r>
              <a:rPr lang="fa-IR" altLang="fa-IR" sz="2400" dirty="0" smtClean="0">
                <a:ea typeface="2  Homa"/>
                <a:cs typeface="B Homa" panose="00000400000000000000" pitchFamily="2" charset="-78"/>
              </a:rPr>
              <a:t>زیبایی </a:t>
            </a:r>
            <a:r>
              <a:rPr lang="fa-IR" altLang="fa-IR" sz="2400" dirty="0" smtClean="0">
                <a:solidFill>
                  <a:schemeClr val="bg1"/>
                </a:solidFill>
                <a:ea typeface="2  Homa"/>
                <a:cs typeface="B Homa" panose="00000400000000000000" pitchFamily="2" charset="-78"/>
              </a:rPr>
              <a:t>در تکامل یکدیگرند </a:t>
            </a:r>
            <a:r>
              <a:rPr lang="fa-IR" altLang="fa-IR" sz="2400" dirty="0" smtClean="0">
                <a:ea typeface="2  Homa"/>
                <a:cs typeface="B Homa" panose="00000400000000000000" pitchFamily="2" charset="-78"/>
              </a:rPr>
              <a:t>نه در مقابل هم .</a:t>
            </a:r>
            <a:r>
              <a:rPr lang="fa-IR" altLang="fa-IR" sz="2400" dirty="0" smtClean="0"/>
              <a:t> </a:t>
            </a:r>
            <a:r>
              <a:rPr lang="fa-IR" altLang="fa-IR" sz="1800" dirty="0" smtClean="0">
                <a:ea typeface="2  Homa"/>
                <a:cs typeface="B Homa" panose="00000400000000000000" pitchFamily="2" charset="-78"/>
              </a:rPr>
              <a:t>( کورت گروتر، 1383 : 100) .</a:t>
            </a:r>
          </a:p>
          <a:p>
            <a:pPr>
              <a:buFont typeface="Wingdings" panose="05000000000000000000" pitchFamily="2" charset="2"/>
              <a:buChar char="v"/>
            </a:pPr>
            <a:r>
              <a:rPr lang="fa-IR" altLang="fa-IR" sz="2400" dirty="0" smtClean="0">
                <a:solidFill>
                  <a:srgbClr val="FF66FF"/>
                </a:solidFill>
                <a:ea typeface="2  Homa"/>
                <a:cs typeface="B Homa" panose="00000400000000000000" pitchFamily="2" charset="-78"/>
              </a:rPr>
              <a:t>ابن هیثم : </a:t>
            </a:r>
          </a:p>
          <a:p>
            <a:pPr>
              <a:buFont typeface="Wingdings 2" panose="05020102010507070707" pitchFamily="18" charset="2"/>
              <a:buNone/>
            </a:pPr>
            <a:r>
              <a:rPr lang="fa-IR" altLang="fa-IR" sz="2400" dirty="0" smtClean="0">
                <a:ea typeface="2  Homa"/>
                <a:cs typeface="B Homa" panose="00000400000000000000" pitchFamily="2" charset="-78"/>
              </a:rPr>
              <a:t>وی حسن زیبایی را نه به عاملی برای بسیط ، بلکه به تعامل پیچیده ای میان 22 عامل تعریف کرد :</a:t>
            </a:r>
          </a:p>
          <a:p>
            <a:pPr>
              <a:buFont typeface="Wingdings 2" panose="05020102010507070707" pitchFamily="18" charset="2"/>
              <a:buNone/>
            </a:pPr>
            <a:r>
              <a:rPr lang="fa-IR" altLang="fa-IR" sz="2400" dirty="0" smtClean="0">
                <a:solidFill>
                  <a:schemeClr val="bg1"/>
                </a:solidFill>
                <a:ea typeface="2  Homa"/>
                <a:cs typeface="B Homa" panose="00000400000000000000" pitchFamily="2" charset="-78"/>
              </a:rPr>
              <a:t>نور – رنگ – فاصله – مکان – سختی – شکل – اندازه – جدایی – تداوم – تعداد – حرکت – سکون – زبری – نرمی – شفافیت – کدورت – سایه – تاریکی – زیبایی – زشتی – همانندی – ناهمانندی </a:t>
            </a:r>
          </a:p>
          <a:p>
            <a:pPr>
              <a:buFont typeface="Wingdings 2" panose="05020102010507070707" pitchFamily="18" charset="2"/>
              <a:buNone/>
            </a:pPr>
            <a:r>
              <a:rPr lang="fa-IR" altLang="fa-IR" sz="2400" dirty="0" smtClean="0">
                <a:ea typeface="2  Homa"/>
                <a:cs typeface="B Homa" panose="00000400000000000000" pitchFamily="2" charset="-78"/>
              </a:rPr>
              <a:t>تناسب ( نظم هندسی نور ) و رنگ ( از خواص مادی نور ) که به گفته ابن هیثم 2 عنصر ممتازی هستند که بیشترین قابلیت را در پدیدار کردن زیبایی تصویری دارند .</a:t>
            </a:r>
          </a:p>
          <a:p>
            <a:pPr>
              <a:buFont typeface="Wingdings 2" panose="05020102010507070707" pitchFamily="18" charset="2"/>
              <a:buNone/>
            </a:pPr>
            <a:endParaRPr lang="fa-IR" altLang="fa-IR" sz="2400" dirty="0" smtClean="0">
              <a:ea typeface="2  Homa"/>
              <a:cs typeface="B Homa" panose="00000400000000000000" pitchFamily="2" charset="-7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دیدگاه قدما و متاخران در مورد زیبایی</a:t>
            </a:r>
            <a:endParaRPr lang="fa-IR" dirty="0"/>
          </a:p>
        </p:txBody>
      </p:sp>
      <p:sp>
        <p:nvSpPr>
          <p:cNvPr id="36867" name="Content Placeholder 2"/>
          <p:cNvSpPr>
            <a:spLocks noGrp="1"/>
          </p:cNvSpPr>
          <p:nvPr>
            <p:ph idx="1"/>
          </p:nvPr>
        </p:nvSpPr>
        <p:spPr/>
        <p:txBody>
          <a:bodyPr/>
          <a:lstStyle/>
          <a:p>
            <a:pPr>
              <a:buFont typeface="Wingdings" panose="05000000000000000000" pitchFamily="2" charset="2"/>
              <a:buChar char="v"/>
            </a:pPr>
            <a:r>
              <a:rPr lang="fa-IR" altLang="fa-IR" sz="2400" dirty="0" smtClean="0">
                <a:solidFill>
                  <a:srgbClr val="FF66FF"/>
                </a:solidFill>
                <a:ea typeface="2  Homa"/>
                <a:cs typeface="B Homa" panose="00000400000000000000" pitchFamily="2" charset="-78"/>
              </a:rPr>
              <a:t>غزالی :</a:t>
            </a:r>
          </a:p>
          <a:p>
            <a:pPr>
              <a:buFont typeface="Wingdings 2" panose="05020102010507070707" pitchFamily="18" charset="2"/>
              <a:buNone/>
            </a:pPr>
            <a:r>
              <a:rPr lang="fa-IR" altLang="fa-IR" sz="2400" dirty="0" smtClean="0">
                <a:solidFill>
                  <a:srgbClr val="FF66FF"/>
                </a:solidFill>
                <a:ea typeface="2  Homa"/>
                <a:cs typeface="B Homa" panose="00000400000000000000" pitchFamily="2" charset="-78"/>
              </a:rPr>
              <a:t> </a:t>
            </a:r>
            <a:r>
              <a:rPr lang="fa-IR" altLang="fa-IR" sz="2400" dirty="0" smtClean="0">
                <a:ea typeface="2  Homa"/>
                <a:cs typeface="B Homa" panose="00000400000000000000" pitchFamily="2" charset="-78"/>
              </a:rPr>
              <a:t>او زیبایی را صرفا در شکل و رنگ محدود نمی بیند ، بلکه حسن هر چیزی در این است که کمال سزاوار و ممکن خود را دارا باشد . از دید وی زیبایی و جمال 2 گونه است : </a:t>
            </a:r>
            <a:r>
              <a:rPr lang="fa-IR" altLang="fa-IR" sz="2400" dirty="0" smtClean="0">
                <a:solidFill>
                  <a:schemeClr val="bg1"/>
                </a:solidFill>
                <a:ea typeface="2  Homa"/>
                <a:cs typeface="B Homa" panose="00000400000000000000" pitchFamily="2" charset="-78"/>
              </a:rPr>
              <a:t>پیدا و ناپیدا یا همان زیبایی حسی و زیبایی عقلی</a:t>
            </a:r>
            <a:r>
              <a:rPr lang="fa-IR" altLang="fa-IR" sz="2400" dirty="0" smtClean="0">
                <a:ea typeface="2  Homa"/>
                <a:cs typeface="B Homa" panose="00000400000000000000" pitchFamily="2" charset="-78"/>
              </a:rPr>
              <a:t> </a:t>
            </a:r>
            <a:r>
              <a:rPr lang="fa-IR" altLang="fa-IR" sz="1200" dirty="0" smtClean="0"/>
              <a:t>(نقره کار ، 1388 -89 :  41 تا 43 ) .</a:t>
            </a:r>
            <a:endParaRPr lang="fa-IR" altLang="fa-IR" sz="1200" dirty="0" smtClean="0">
              <a:ea typeface="2  Homa"/>
              <a:cs typeface="B Homa" panose="00000400000000000000" pitchFamily="2" charset="-78"/>
            </a:endParaRPr>
          </a:p>
          <a:p>
            <a:pPr>
              <a:buFont typeface="Wingdings" panose="05000000000000000000" pitchFamily="2" charset="2"/>
              <a:buChar char="v"/>
            </a:pPr>
            <a:r>
              <a:rPr lang="fa-IR" altLang="fa-IR" sz="2400" dirty="0" smtClean="0">
                <a:solidFill>
                  <a:srgbClr val="FF66FF"/>
                </a:solidFill>
                <a:ea typeface="2  Homa"/>
                <a:cs typeface="B Homa" panose="00000400000000000000" pitchFamily="2" charset="-78"/>
              </a:rPr>
              <a:t>فارابی : </a:t>
            </a:r>
          </a:p>
          <a:p>
            <a:pPr>
              <a:buFont typeface="Wingdings 2" panose="05020102010507070707" pitchFamily="18" charset="2"/>
              <a:buNone/>
            </a:pPr>
            <a:r>
              <a:rPr lang="fa-IR" altLang="fa-IR" sz="2400" dirty="0" smtClean="0">
                <a:ea typeface="2  Homa"/>
                <a:cs typeface="B Homa" panose="00000400000000000000" pitchFamily="2" charset="-78"/>
              </a:rPr>
              <a:t>به گفته او زیبایی و جمال و آرایش در هر هستی ای بسته به آن است که سرشت در نوع خود به هستی برتر دست یازد و به پایان کمالی که هدف ان است برسد </a:t>
            </a:r>
            <a:r>
              <a:rPr lang="fa-IR" altLang="fa-IR" sz="1800" dirty="0" smtClean="0">
                <a:ea typeface="2  Homa"/>
                <a:cs typeface="B Homa" panose="00000400000000000000" pitchFamily="2" charset="-78"/>
              </a:rPr>
              <a:t>(نقره کار ، جروه  مبانی نظری معماری ، 1388 -89 :  41 تا 43 )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algn="ctr" eaLnBrk="1" fontAlgn="auto" hangingPunct="1">
              <a:spcAft>
                <a:spcPts val="0"/>
              </a:spcAft>
              <a:defRPr/>
            </a:pPr>
            <a:r>
              <a:rPr lang="fa-IR" i="1" dirty="0">
                <a:solidFill>
                  <a:schemeClr val="accent1">
                    <a:tint val="83000"/>
                    <a:satMod val="150000"/>
                  </a:schemeClr>
                </a:solidFill>
                <a:latin typeface="Gungsuh" pitchFamily="18" charset="-127"/>
                <a:cs typeface="B Homa" panose="00000400000000000000" pitchFamily="2" charset="-78"/>
              </a:rPr>
              <a:t>زیبایی</a:t>
            </a:r>
          </a:p>
        </p:txBody>
      </p:sp>
      <p:sp>
        <p:nvSpPr>
          <p:cNvPr id="10243" name="Content Placeholder 2"/>
          <p:cNvSpPr>
            <a:spLocks noGrp="1"/>
          </p:cNvSpPr>
          <p:nvPr>
            <p:ph idx="1"/>
          </p:nvPr>
        </p:nvSpPr>
        <p:spPr/>
        <p:txBody>
          <a:bodyPr>
            <a:normAutofit lnSpcReduction="10000"/>
          </a:bodyPr>
          <a:lstStyle/>
          <a:p>
            <a:pPr algn="just" eaLnBrk="1" hangingPunct="1">
              <a:buFont typeface="Wingdings" panose="05000000000000000000" pitchFamily="2" charset="2"/>
              <a:buChar char="v"/>
            </a:pPr>
            <a:r>
              <a:rPr lang="ar-SA" altLang="fa-IR" sz="2400" dirty="0" smtClean="0">
                <a:ea typeface="2  Homa"/>
                <a:cs typeface="B Homa" panose="00000400000000000000" pitchFamily="2" charset="-78"/>
              </a:rPr>
              <a:t>حالت وکيفيت زيبا</a:t>
            </a:r>
            <a:r>
              <a:rPr lang="fa-IR" altLang="fa-IR" sz="2400" dirty="0" smtClean="0">
                <a:ea typeface="2  Homa"/>
                <a:cs typeface="B Homa" panose="00000400000000000000" pitchFamily="2" charset="-78"/>
              </a:rPr>
              <a:t> ،</a:t>
            </a:r>
            <a:r>
              <a:rPr lang="ar-SA" altLang="fa-IR" sz="2400" dirty="0" smtClean="0">
                <a:ea typeface="2  Homa"/>
                <a:cs typeface="B Homa" panose="00000400000000000000" pitchFamily="2" charset="-78"/>
              </a:rPr>
              <a:t> عبارتست از </a:t>
            </a:r>
            <a:r>
              <a:rPr lang="ar-SA" altLang="fa-IR" sz="2400" dirty="0" smtClean="0">
                <a:solidFill>
                  <a:schemeClr val="bg1"/>
                </a:solidFill>
                <a:ea typeface="2  Homa"/>
                <a:cs typeface="B Homa" panose="00000400000000000000" pitchFamily="2" charset="-78"/>
              </a:rPr>
              <a:t>نظم و هماهنگي </a:t>
            </a:r>
            <a:r>
              <a:rPr lang="ar-SA" altLang="fa-IR" sz="2400" dirty="0" smtClean="0">
                <a:ea typeface="2  Homa"/>
                <a:cs typeface="B Homa" panose="00000400000000000000" pitchFamily="2" charset="-78"/>
              </a:rPr>
              <a:t>که همراه </a:t>
            </a:r>
            <a:r>
              <a:rPr lang="ar-SA" altLang="fa-IR" sz="2400" dirty="0" smtClean="0">
                <a:solidFill>
                  <a:schemeClr val="bg1"/>
                </a:solidFill>
                <a:ea typeface="2  Homa"/>
                <a:cs typeface="B Homa" panose="00000400000000000000" pitchFamily="2" charset="-78"/>
              </a:rPr>
              <a:t>عظمت و پاکي</a:t>
            </a:r>
            <a:r>
              <a:rPr lang="ar-SA" altLang="fa-IR" sz="2400" dirty="0" smtClean="0">
                <a:ea typeface="2  Homa"/>
                <a:cs typeface="B Homa" panose="00000400000000000000" pitchFamily="2" charset="-78"/>
              </a:rPr>
              <a:t> ، در شيئي وجود دارد و عقل و تخيل و تمايلات عالي انسان را تحريک کند و </a:t>
            </a:r>
            <a:r>
              <a:rPr lang="ar-SA" altLang="fa-IR" sz="2400" dirty="0" smtClean="0">
                <a:solidFill>
                  <a:schemeClr val="bg1"/>
                </a:solidFill>
                <a:ea typeface="2  Homa"/>
                <a:cs typeface="B Homa" panose="00000400000000000000" pitchFamily="2" charset="-78"/>
              </a:rPr>
              <a:t>لذت و انبساط </a:t>
            </a:r>
            <a:r>
              <a:rPr lang="ar-SA" altLang="fa-IR" sz="2400" dirty="0" smtClean="0">
                <a:ea typeface="2  Homa"/>
                <a:cs typeface="B Homa" panose="00000400000000000000" pitchFamily="2" charset="-78"/>
              </a:rPr>
              <a:t>پديد آورد و آن </a:t>
            </a:r>
            <a:r>
              <a:rPr lang="ar-SA" altLang="fa-IR" sz="2400" dirty="0" smtClean="0">
                <a:solidFill>
                  <a:schemeClr val="bg1"/>
                </a:solidFill>
                <a:ea typeface="2  Homa"/>
                <a:cs typeface="B Homa" panose="00000400000000000000" pitchFamily="2" charset="-78"/>
              </a:rPr>
              <a:t>امري است نسبي</a:t>
            </a:r>
            <a:r>
              <a:rPr lang="fa-IR" altLang="fa-IR" sz="2400" dirty="0" smtClean="0">
                <a:solidFill>
                  <a:schemeClr val="bg1"/>
                </a:solidFill>
                <a:ea typeface="2  Homa"/>
                <a:cs typeface="B Homa" panose="00000400000000000000" pitchFamily="2" charset="-78"/>
              </a:rPr>
              <a:t> </a:t>
            </a:r>
            <a:r>
              <a:rPr lang="ar-SA" altLang="fa-IR" sz="1800" dirty="0" smtClean="0">
                <a:ea typeface="2  Homa"/>
                <a:cs typeface="B Homa" panose="00000400000000000000" pitchFamily="2" charset="-78"/>
              </a:rPr>
              <a:t>(</a:t>
            </a:r>
            <a:r>
              <a:rPr lang="fa-IR" altLang="fa-IR" sz="1800" dirty="0" smtClean="0">
                <a:ea typeface="2  Homa"/>
                <a:cs typeface="B Homa" panose="00000400000000000000" pitchFamily="2" charset="-78"/>
              </a:rPr>
              <a:t> معین ، 1363</a:t>
            </a:r>
            <a:r>
              <a:rPr lang="en-US" altLang="fa-IR" sz="1800" dirty="0" smtClean="0">
                <a:ea typeface="2  Homa"/>
                <a:cs typeface="B Homa" panose="00000400000000000000" pitchFamily="2" charset="-78"/>
              </a:rPr>
              <a:t>:</a:t>
            </a:r>
            <a:r>
              <a:rPr lang="fa-IR" altLang="fa-IR" sz="1800" dirty="0" smtClean="0">
                <a:ea typeface="2  Homa"/>
                <a:cs typeface="B Homa" panose="00000400000000000000" pitchFamily="2" charset="-78"/>
              </a:rPr>
              <a:t> 1768)</a:t>
            </a:r>
            <a:r>
              <a:rPr lang="en-US" altLang="fa-IR" sz="1800" dirty="0" smtClean="0">
                <a:ea typeface="2  Homa"/>
                <a:cs typeface="B Homa" panose="00000400000000000000" pitchFamily="2" charset="-78"/>
              </a:rPr>
              <a:t> . </a:t>
            </a:r>
            <a:endParaRPr lang="fa-IR" altLang="fa-IR" sz="1800" dirty="0" smtClean="0">
              <a:ea typeface="2  Homa"/>
              <a:cs typeface="B Homa" panose="00000400000000000000" pitchFamily="2" charset="-78"/>
            </a:endParaRPr>
          </a:p>
          <a:p>
            <a:pPr eaLnBrk="1" hangingPunct="1">
              <a:buFont typeface="Wingdings" panose="05000000000000000000" pitchFamily="2" charset="2"/>
              <a:buChar char="v"/>
            </a:pPr>
            <a:r>
              <a:rPr lang="fa-IR" altLang="fa-IR" sz="2400" dirty="0" smtClean="0">
                <a:ea typeface="2  Homa"/>
                <a:cs typeface="B Homa" panose="00000400000000000000" pitchFamily="2" charset="-78"/>
              </a:rPr>
              <a:t>وضع یا کیفیت زیبا بودن</a:t>
            </a:r>
            <a:r>
              <a:rPr lang="fa-IR" altLang="fa-IR" sz="1800" dirty="0" smtClean="0">
                <a:ea typeface="2  Homa"/>
                <a:cs typeface="B Homa" panose="00000400000000000000" pitchFamily="2" charset="-78"/>
              </a:rPr>
              <a:t>(صدری افشار ، 1373 ،</a:t>
            </a:r>
            <a:r>
              <a:rPr lang="en-US" altLang="fa-IR" sz="1800" dirty="0" smtClean="0">
                <a:ea typeface="2  Homa"/>
                <a:cs typeface="B Homa" panose="00000400000000000000" pitchFamily="2" charset="-78"/>
              </a:rPr>
              <a:t>:</a:t>
            </a:r>
            <a:r>
              <a:rPr lang="fa-IR" altLang="fa-IR" sz="1800" dirty="0" smtClean="0">
                <a:ea typeface="2  Homa"/>
                <a:cs typeface="B Homa" panose="00000400000000000000" pitchFamily="2" charset="-78"/>
              </a:rPr>
              <a:t> 641 )</a:t>
            </a:r>
            <a:r>
              <a:rPr lang="en-US" altLang="fa-IR" sz="1800" dirty="0" smtClean="0">
                <a:ea typeface="2  Homa"/>
                <a:cs typeface="B Homa" panose="00000400000000000000" pitchFamily="2" charset="-78"/>
              </a:rPr>
              <a:t> .</a:t>
            </a:r>
            <a:endParaRPr lang="fa-IR" altLang="fa-IR" sz="1800" dirty="0" smtClean="0">
              <a:ea typeface="2  Homa"/>
              <a:cs typeface="B Homa" panose="00000400000000000000" pitchFamily="2" charset="-78"/>
            </a:endParaRPr>
          </a:p>
          <a:p>
            <a:pPr eaLnBrk="1" hangingPunct="1">
              <a:buFont typeface="Wingdings" panose="05000000000000000000" pitchFamily="2" charset="2"/>
              <a:buNone/>
            </a:pPr>
            <a:endParaRPr lang="fa-IR" altLang="fa-IR" sz="1200" dirty="0" smtClean="0">
              <a:ea typeface="2  Homa"/>
              <a:cs typeface="B Homa" panose="00000400000000000000" pitchFamily="2" charset="-78"/>
            </a:endParaRPr>
          </a:p>
          <a:p>
            <a:pPr eaLnBrk="1" hangingPunct="1">
              <a:buFont typeface="Wingdings" panose="05000000000000000000" pitchFamily="2" charset="2"/>
              <a:buNone/>
            </a:pPr>
            <a:endParaRPr lang="fa-IR" altLang="fa-IR" sz="1200" dirty="0" smtClean="0">
              <a:ea typeface="2  Homa"/>
              <a:cs typeface="B Homa" panose="00000400000000000000" pitchFamily="2" charset="-78"/>
            </a:endParaRPr>
          </a:p>
          <a:p>
            <a:pPr eaLnBrk="1" hangingPunct="1">
              <a:buFont typeface="Wingdings" panose="05000000000000000000" pitchFamily="2" charset="2"/>
              <a:buNone/>
            </a:pPr>
            <a:endParaRPr lang="fa-IR" altLang="fa-IR" sz="1200" dirty="0" smtClean="0">
              <a:ea typeface="2  Homa"/>
              <a:cs typeface="B Homa" panose="00000400000000000000" pitchFamily="2" charset="-78"/>
            </a:endParaRPr>
          </a:p>
          <a:p>
            <a:pPr eaLnBrk="1" hangingPunct="1">
              <a:buFont typeface="Wingdings" panose="05000000000000000000" pitchFamily="2" charset="2"/>
              <a:buNone/>
            </a:pPr>
            <a:r>
              <a:rPr lang="fa-IR" altLang="fa-IR" sz="3200" dirty="0" smtClean="0">
                <a:solidFill>
                  <a:srgbClr val="FFC000"/>
                </a:solidFill>
                <a:ea typeface="2  Homa"/>
                <a:cs typeface="B Homa" panose="00000400000000000000" pitchFamily="2" charset="-78"/>
              </a:rPr>
              <a:t>در این تعاریف زیبایی را امری نسبی و مصادف با نظم وحدت اشیاء به همراه پاکی و خلوص درونی آنها مقارن دانسته است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lgn="ctr">
              <a:defRPr/>
            </a:pPr>
            <a:r>
              <a:rPr lang="fa-IR" sz="4000" dirty="0">
                <a:cs typeface="B Homa" panose="00000400000000000000" pitchFamily="2" charset="-78"/>
              </a:rPr>
              <a:t>دیدگاه قدما و متاخران در مورد زیبایی</a:t>
            </a:r>
            <a:endParaRPr lang="fa-IR" sz="4000" dirty="0"/>
          </a:p>
        </p:txBody>
      </p:sp>
      <p:sp>
        <p:nvSpPr>
          <p:cNvPr id="37890" name="Content Placeholder 2"/>
          <p:cNvSpPr>
            <a:spLocks noGrp="1"/>
          </p:cNvSpPr>
          <p:nvPr>
            <p:ph idx="1"/>
          </p:nvPr>
        </p:nvSpPr>
        <p:spPr/>
        <p:txBody>
          <a:bodyPr>
            <a:normAutofit fontScale="92500" lnSpcReduction="20000"/>
          </a:bodyPr>
          <a:lstStyle/>
          <a:p>
            <a:pPr>
              <a:buFont typeface="Wingdings" panose="05000000000000000000" pitchFamily="2" charset="2"/>
              <a:buChar char="v"/>
            </a:pPr>
            <a:r>
              <a:rPr lang="fa-IR" altLang="fa-IR" sz="2400" dirty="0" smtClean="0">
                <a:solidFill>
                  <a:srgbClr val="FF66FF"/>
                </a:solidFill>
                <a:ea typeface="2  Homa"/>
                <a:cs typeface="B Homa" panose="00000400000000000000" pitchFamily="2" charset="-78"/>
              </a:rPr>
              <a:t>برخی تفاوت های بنیادین زیبایی در گذشته و دوران معاصر :</a:t>
            </a:r>
          </a:p>
          <a:p>
            <a:pPr>
              <a:buFont typeface="Wingdings 2" panose="05020102010507070707" pitchFamily="18" charset="2"/>
              <a:buNone/>
            </a:pPr>
            <a:r>
              <a:rPr lang="fa-IR" altLang="fa-IR" sz="2400" dirty="0" smtClean="0">
                <a:ea typeface="2  Homa"/>
                <a:cs typeface="B Homa" panose="00000400000000000000" pitchFamily="2" charset="-78"/>
              </a:rPr>
              <a:t>با تحولات فکری و بر اساس تحول و دگرگونی جهان بینی جوامع ، تعاریفشان از بسیاری موضوعات و از جمله زیبایی نیز متحول و دگرگون گردید . اجمالا می توان گفت که در گذشته و با توجه به جهان بینی دینی حاکم ، زیبایی در معنویت آن جسنجو می شد . در حالی که در دنیای مدرن به تبع کمیت گرایی حاکم بر آن زیبایی به عنوان امری عاطفی تلقی می شود . تفکر دینی و الهی زیبایی را امری عقلانی می داند  و حتی وجهی از آن را زیبایی عقلانی می شمارد .</a:t>
            </a:r>
          </a:p>
          <a:p>
            <a:pPr>
              <a:buFont typeface="Wingdings 2" panose="05020102010507070707" pitchFamily="18" charset="2"/>
              <a:buNone/>
            </a:pPr>
            <a:r>
              <a:rPr lang="fa-IR" altLang="fa-IR" sz="2400" dirty="0" smtClean="0">
                <a:ea typeface="2  Homa"/>
                <a:cs typeface="B Homa" panose="00000400000000000000" pitchFamily="2" charset="-78"/>
              </a:rPr>
              <a:t>در دوران معاصر زیبایی را امری غیر عقلانی و احساسی می داند . در واقع سخن در این است که هنرمندان دوران سنت با شهودی که به تعبیری می توان آن را ذوق سلیم نامید به خلق آثار هنری که البته پاسخی به نیازهای انسان و نه تفنن بود می پرداختند .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t Placeholder 2"/>
          <p:cNvSpPr>
            <a:spLocks noGrp="1"/>
          </p:cNvSpPr>
          <p:nvPr>
            <p:ph idx="1"/>
          </p:nvPr>
        </p:nvSpPr>
        <p:spPr/>
        <p:txBody>
          <a:bodyPr>
            <a:normAutofit fontScale="85000" lnSpcReduction="10000"/>
          </a:bodyPr>
          <a:lstStyle/>
          <a:p>
            <a:pPr>
              <a:buFont typeface="Wingdings 2" panose="05020102010507070707" pitchFamily="18" charset="2"/>
              <a:buNone/>
            </a:pPr>
            <a:r>
              <a:rPr lang="fa-IR" altLang="fa-IR" sz="2400" dirty="0" smtClean="0">
                <a:ea typeface="2  Homa"/>
                <a:cs typeface="B Homa" panose="00000400000000000000" pitchFamily="2" charset="-78"/>
              </a:rPr>
              <a:t>اما چون هنرمندان غیر متاله و مدرنیست و مقلدان می رسیم ذوق بر اثر مداخله قوانین مد اقوت خود می افتد .</a:t>
            </a:r>
          </a:p>
          <a:p>
            <a:pPr>
              <a:buFont typeface="Wingdings 2" panose="05020102010507070707" pitchFamily="18" charset="2"/>
              <a:buNone/>
            </a:pPr>
            <a:r>
              <a:rPr lang="fa-IR" altLang="fa-IR" sz="2400" dirty="0" smtClean="0">
                <a:ea typeface="2  Homa"/>
                <a:cs typeface="B Homa" panose="00000400000000000000" pitchFamily="2" charset="-78"/>
              </a:rPr>
              <a:t>به طور خلاصه در مقایسه ای اجمالی  ، زیبایی تفکر سنتی مبتنی بر متافیزیک و تفکر مدرنیستی متمرکز خاک دوران مدرن می توان گفت که در اولی زیبایی ریشه ای الهی و دینی داشته و منبعث از عقل به معنای ( عقل کلی و نه عقل ابزاری ) بوده است که انسان را به ظرایف لطیف عرفانی آگاهی می داده است . در واقع هنرمندان دوران سنت در پی ابداع و خلق نبوده اند .بلکه در پی کشف حقیقت و معرفی آن بوده است . اما ویژگی آنچه که در تفکر دوم زیبا نامیده می شود . ذهن گرایی – نسبیت گرایی اصالت نفع و مبدا الهی نداشتن هنر است . زیبایی شناسی در این دوره مبحث حسیان قلمداد می شود و نوعی واکنش ذهنی و عاطفی و حسی به پدیدارهای خارجی است </a:t>
            </a:r>
            <a:r>
              <a:rPr lang="fa-IR" altLang="fa-IR" sz="1800" dirty="0" smtClean="0">
                <a:ea typeface="2  Homa"/>
                <a:cs typeface="B Homa" panose="00000400000000000000" pitchFamily="2" charset="-78"/>
              </a:rPr>
              <a:t>( نقی زاده ، 1387 :  98-99  ) .</a:t>
            </a:r>
          </a:p>
          <a:p>
            <a:pPr>
              <a:buFont typeface="Wingdings 2" panose="05020102010507070707" pitchFamily="18" charset="2"/>
              <a:buNone/>
            </a:pPr>
            <a:r>
              <a:rPr lang="fa-IR" altLang="fa-IR" sz="2400" dirty="0" smtClean="0">
                <a:ea typeface="2  Homa"/>
                <a:cs typeface="B Homa" panose="00000400000000000000" pitchFamily="2" charset="-78"/>
              </a:rPr>
              <a:t> </a:t>
            </a:r>
          </a:p>
        </p:txBody>
      </p:sp>
      <p:sp>
        <p:nvSpPr>
          <p:cNvPr id="4" name="Title 1"/>
          <p:cNvSpPr txBox="1">
            <a:spLocks/>
          </p:cNvSpPr>
          <p:nvPr/>
        </p:nvSpPr>
        <p:spPr>
          <a:xfrm>
            <a:off x="609600" y="419894"/>
            <a:ext cx="8229600" cy="1399032"/>
          </a:xfrm>
          <a:prstGeom prst="rect">
            <a:avLst/>
          </a:prstGeom>
        </p:spPr>
        <p:txBody>
          <a:bodyPr anchor="ctr">
            <a:normAutofit/>
          </a:bodyPr>
          <a:lstStyle/>
          <a:p>
            <a:pPr marL="484188" indent="-484188" algn="ctr" rtl="1">
              <a:defRPr/>
            </a:pPr>
            <a:r>
              <a:rPr lang="fa-IR" sz="4200" dirty="0">
                <a:ln w="6350">
                  <a:solidFill>
                    <a:schemeClr val="accent1">
                      <a:shade val="43000"/>
                    </a:schemeClr>
                  </a:solidFill>
                </a:ln>
                <a:solidFill>
                  <a:srgbClr val="749CDC"/>
                </a:solidFill>
                <a:effectLst>
                  <a:outerShdw blurRad="26000" dist="26000" dir="14500000" algn="tl" rotWithShape="0">
                    <a:srgbClr val="000000">
                      <a:alpha val="40000"/>
                    </a:srgbClr>
                  </a:outerShdw>
                </a:effectLst>
                <a:latin typeface="+mj-lt"/>
                <a:ea typeface="+mj-ea"/>
                <a:cs typeface="B Homa" panose="00000400000000000000" pitchFamily="2" charset="-78"/>
              </a:rPr>
              <a:t>دیدگاه قدما و متاخران در مورد زیبایی</a:t>
            </a:r>
            <a:endParaRPr lang="fa-IR" sz="4200" dirty="0">
              <a:ln w="6350">
                <a:solidFill>
                  <a:schemeClr val="accent1">
                    <a:shade val="43000"/>
                  </a:schemeClr>
                </a:solidFill>
              </a:ln>
              <a:solidFill>
                <a:srgbClr val="749CDC"/>
              </a:solidFill>
              <a:effectLst>
                <a:outerShdw blurRad="26000" dist="26000" dir="14500000" algn="tl" rotWithShape="0">
                  <a:srgbClr val="000000">
                    <a:alpha val="40000"/>
                  </a:srgbClr>
                </a:outerShdw>
              </a:effectLst>
              <a:latin typeface="+mj-lt"/>
              <a:ea typeface="+mj-ea"/>
              <a:cs typeface="+mj-cs"/>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5064"/>
            <a:ext cx="8229600" cy="1399032"/>
          </a:xfrm>
        </p:spPr>
        <p:txBody>
          <a:bodyPr/>
          <a:lstStyle/>
          <a:p>
            <a:pPr algn="ctr">
              <a:defRPr/>
            </a:pPr>
            <a:r>
              <a:rPr lang="fa-IR" dirty="0">
                <a:cs typeface="B Homa" panose="00000400000000000000" pitchFamily="2" charset="-78"/>
              </a:rPr>
              <a:t>خلاصه تعاریف</a:t>
            </a:r>
            <a:endParaRPr lang="fa-IR" dirty="0"/>
          </a:p>
        </p:txBody>
      </p:sp>
      <p:graphicFrame>
        <p:nvGraphicFramePr>
          <p:cNvPr id="4" name="Content Placeholder 3"/>
          <p:cNvGraphicFramePr>
            <a:graphicFrameLocks noGrp="1"/>
          </p:cNvGraphicFramePr>
          <p:nvPr>
            <p:ph idx="1"/>
          </p:nvPr>
        </p:nvGraphicFramePr>
        <p:xfrm>
          <a:off x="539750" y="1412875"/>
          <a:ext cx="8229600" cy="4938715"/>
        </p:xfrm>
        <a:graphic>
          <a:graphicData uri="http://schemas.openxmlformats.org/drawingml/2006/table">
            <a:tbl>
              <a:tblPr rtl="1" firstRow="1" bandRow="1">
                <a:tableStyleId>{5C22544A-7EE6-4342-B048-85BDC9FD1C3A}</a:tableStyleId>
              </a:tblPr>
              <a:tblGrid>
                <a:gridCol w="4114800"/>
                <a:gridCol w="4114800"/>
              </a:tblGrid>
              <a:tr h="442335">
                <a:tc>
                  <a:txBody>
                    <a:bodyPr/>
                    <a:lstStyle/>
                    <a:p>
                      <a:pPr rtl="1"/>
                      <a:r>
                        <a:rPr lang="fa-IR" sz="1600" dirty="0">
                          <a:cs typeface="B Nazanin" pitchFamily="2" charset="-78"/>
                        </a:rPr>
                        <a:t>بزرگان</a:t>
                      </a:r>
                    </a:p>
                  </a:txBody>
                  <a:tcPr marT="45726" marB="45726"/>
                </a:tc>
                <a:tc>
                  <a:txBody>
                    <a:bodyPr/>
                    <a:lstStyle/>
                    <a:p>
                      <a:pPr rtl="1"/>
                      <a:r>
                        <a:rPr lang="fa-IR" sz="1600" dirty="0">
                          <a:cs typeface="B Nazanin" pitchFamily="2" charset="-78"/>
                        </a:rPr>
                        <a:t>مورد خاص تعریف از زیبایی از نگاه انها</a:t>
                      </a:r>
                    </a:p>
                  </a:txBody>
                  <a:tcPr marT="45726" marB="45726"/>
                </a:tc>
              </a:tr>
              <a:tr h="370888">
                <a:tc>
                  <a:txBody>
                    <a:bodyPr/>
                    <a:lstStyle/>
                    <a:p>
                      <a:pPr rtl="1"/>
                      <a:r>
                        <a:rPr lang="fa-IR" sz="1600" dirty="0">
                          <a:cs typeface="B Nazanin" pitchFamily="2" charset="-78"/>
                        </a:rPr>
                        <a:t>1)افلاطون</a:t>
                      </a:r>
                    </a:p>
                  </a:txBody>
                  <a:tcPr marT="45726" marB="45726"/>
                </a:tc>
                <a:tc>
                  <a:txBody>
                    <a:bodyPr/>
                    <a:lstStyle/>
                    <a:p>
                      <a:pPr rtl="1"/>
                      <a:r>
                        <a:rPr lang="fa-IR" sz="1600" dirty="0">
                          <a:cs typeface="B Nazanin" pitchFamily="2" charset="-78"/>
                        </a:rPr>
                        <a:t>امری عینی و غایت آن رسیدن به کمال مطلق</a:t>
                      </a:r>
                    </a:p>
                  </a:txBody>
                  <a:tcPr marT="45726" marB="45726"/>
                </a:tc>
              </a:tr>
              <a:tr h="370888">
                <a:tc>
                  <a:txBody>
                    <a:bodyPr/>
                    <a:lstStyle/>
                    <a:p>
                      <a:pPr rtl="1"/>
                      <a:r>
                        <a:rPr lang="fa-IR" sz="1600" dirty="0">
                          <a:cs typeface="B Nazanin" pitchFamily="2" charset="-78"/>
                        </a:rPr>
                        <a:t>2)کانت</a:t>
                      </a:r>
                    </a:p>
                  </a:txBody>
                  <a:tcPr marT="45726" marB="45726"/>
                </a:tc>
                <a:tc>
                  <a:txBody>
                    <a:bodyPr/>
                    <a:lstStyle/>
                    <a:p>
                      <a:pPr rtl="1"/>
                      <a:r>
                        <a:rPr lang="fa-IR" sz="1600" dirty="0">
                          <a:cs typeface="B Nazanin" pitchFamily="2" charset="-78"/>
                        </a:rPr>
                        <a:t>امری ذهنی و هر</a:t>
                      </a:r>
                      <a:r>
                        <a:rPr lang="fa-IR" sz="1600" baseline="0" dirty="0">
                          <a:cs typeface="B Nazanin" pitchFamily="2" charset="-78"/>
                        </a:rPr>
                        <a:t> </a:t>
                      </a:r>
                      <a:r>
                        <a:rPr lang="fa-IR" sz="1600" dirty="0">
                          <a:cs typeface="B Nazanin" pitchFamily="2" charset="-78"/>
                        </a:rPr>
                        <a:t>چیزی که لذت پدید آورد .</a:t>
                      </a:r>
                    </a:p>
                  </a:txBody>
                  <a:tcPr marT="45726" marB="45726"/>
                </a:tc>
              </a:tr>
              <a:tr h="579194">
                <a:tc>
                  <a:txBody>
                    <a:bodyPr/>
                    <a:lstStyle/>
                    <a:p>
                      <a:pPr rtl="1"/>
                      <a:r>
                        <a:rPr lang="fa-IR" sz="1600" dirty="0">
                          <a:cs typeface="B Nazanin" pitchFamily="2" charset="-78"/>
                        </a:rPr>
                        <a:t>3)هگل</a:t>
                      </a:r>
                    </a:p>
                  </a:txBody>
                  <a:tcPr marT="45726" marB="45726"/>
                </a:tc>
                <a:tc>
                  <a:txBody>
                    <a:bodyPr/>
                    <a:lstStyle/>
                    <a:p>
                      <a:pPr rtl="1"/>
                      <a:r>
                        <a:rPr lang="fa-IR" sz="1600" dirty="0">
                          <a:cs typeface="B Nazanin" pitchFamily="2" charset="-78"/>
                        </a:rPr>
                        <a:t>امری عینی و دستاورد</a:t>
                      </a:r>
                      <a:r>
                        <a:rPr lang="fa-IR" sz="1600" baseline="0" dirty="0">
                          <a:cs typeface="B Nazanin" pitchFamily="2" charset="-78"/>
                        </a:rPr>
                        <a:t> وحدت و یگانگی اجزا با کل</a:t>
                      </a:r>
                      <a:endParaRPr lang="fa-IR" sz="1600" dirty="0">
                        <a:cs typeface="B Nazanin" pitchFamily="2" charset="-78"/>
                      </a:endParaRPr>
                    </a:p>
                  </a:txBody>
                  <a:tcPr marT="45726" marB="45726"/>
                </a:tc>
              </a:tr>
              <a:tr h="370888">
                <a:tc>
                  <a:txBody>
                    <a:bodyPr/>
                    <a:lstStyle/>
                    <a:p>
                      <a:pPr rtl="1"/>
                      <a:r>
                        <a:rPr lang="fa-IR" sz="1600" dirty="0">
                          <a:cs typeface="B Nazanin" pitchFamily="2" charset="-78"/>
                        </a:rPr>
                        <a:t>4)آلبرتی </a:t>
                      </a:r>
                    </a:p>
                  </a:txBody>
                  <a:tcPr marT="45726" marB="45726"/>
                </a:tc>
                <a:tc>
                  <a:txBody>
                    <a:bodyPr/>
                    <a:lstStyle/>
                    <a:p>
                      <a:pPr rtl="1"/>
                      <a:r>
                        <a:rPr lang="fa-IR" sz="1600" dirty="0">
                          <a:cs typeface="B Nazanin" pitchFamily="2" charset="-78"/>
                        </a:rPr>
                        <a:t>هارمونی همه اجزا از طریق تناسب و پیوند اجزا</a:t>
                      </a:r>
                    </a:p>
                  </a:txBody>
                  <a:tcPr marT="45726" marB="45726"/>
                </a:tc>
              </a:tr>
              <a:tr h="370888">
                <a:tc>
                  <a:txBody>
                    <a:bodyPr/>
                    <a:lstStyle/>
                    <a:p>
                      <a:pPr rtl="1"/>
                      <a:r>
                        <a:rPr lang="fa-IR" sz="1600" dirty="0">
                          <a:cs typeface="B Nazanin" pitchFamily="2" charset="-78"/>
                        </a:rPr>
                        <a:t>5)آگوستینوس</a:t>
                      </a:r>
                    </a:p>
                  </a:txBody>
                  <a:tcPr marT="45726" marB="45726"/>
                </a:tc>
                <a:tc>
                  <a:txBody>
                    <a:bodyPr/>
                    <a:lstStyle/>
                    <a:p>
                      <a:pPr rtl="1"/>
                      <a:r>
                        <a:rPr lang="fa-IR" sz="1600" dirty="0">
                          <a:cs typeface="B Nazanin" pitchFamily="2" charset="-78"/>
                        </a:rPr>
                        <a:t>فرم زاییده اعداد</a:t>
                      </a:r>
                    </a:p>
                  </a:txBody>
                  <a:tcPr marT="45726" marB="45726"/>
                </a:tc>
              </a:tr>
              <a:tr h="370888">
                <a:tc>
                  <a:txBody>
                    <a:bodyPr/>
                    <a:lstStyle/>
                    <a:p>
                      <a:pPr rtl="1"/>
                      <a:r>
                        <a:rPr lang="fa-IR" sz="1600" dirty="0">
                          <a:cs typeface="B Nazanin" pitchFamily="2" charset="-78"/>
                        </a:rPr>
                        <a:t>6)لویی کان </a:t>
                      </a:r>
                    </a:p>
                  </a:txBody>
                  <a:tcPr marT="45726" marB="45726"/>
                </a:tc>
                <a:tc>
                  <a:txBody>
                    <a:bodyPr/>
                    <a:lstStyle/>
                    <a:p>
                      <a:pPr rtl="1"/>
                      <a:r>
                        <a:rPr lang="fa-IR" sz="1600" dirty="0">
                          <a:cs typeface="B Nazanin" pitchFamily="2" charset="-78"/>
                        </a:rPr>
                        <a:t>نتیجه وحدت ، کمال ، تناسب و وضوح</a:t>
                      </a:r>
                    </a:p>
                  </a:txBody>
                  <a:tcPr marT="45726" marB="45726"/>
                </a:tc>
              </a:tr>
              <a:tr h="370888">
                <a:tc>
                  <a:txBody>
                    <a:bodyPr/>
                    <a:lstStyle/>
                    <a:p>
                      <a:pPr rtl="1"/>
                      <a:r>
                        <a:rPr lang="fa-IR" sz="1600" dirty="0">
                          <a:cs typeface="B Nazanin" pitchFamily="2" charset="-78"/>
                        </a:rPr>
                        <a:t>7)آدولف لوس</a:t>
                      </a:r>
                    </a:p>
                  </a:txBody>
                  <a:tcPr marT="45726" marB="45726"/>
                </a:tc>
                <a:tc>
                  <a:txBody>
                    <a:bodyPr/>
                    <a:lstStyle/>
                    <a:p>
                      <a:pPr rtl="1"/>
                      <a:r>
                        <a:rPr lang="fa-IR" sz="1600" dirty="0">
                          <a:cs typeface="B Nazanin" pitchFamily="2" charset="-78"/>
                        </a:rPr>
                        <a:t>بالاترین حد کمال</a:t>
                      </a:r>
                    </a:p>
                  </a:txBody>
                  <a:tcPr marT="45726" marB="45726"/>
                </a:tc>
              </a:tr>
              <a:tr h="579194">
                <a:tc>
                  <a:txBody>
                    <a:bodyPr/>
                    <a:lstStyle/>
                    <a:p>
                      <a:pPr rtl="1"/>
                      <a:r>
                        <a:rPr lang="fa-IR" sz="1600" dirty="0">
                          <a:cs typeface="B Nazanin" pitchFamily="2" charset="-78"/>
                        </a:rPr>
                        <a:t>8)فرانک لوید رایت</a:t>
                      </a:r>
                    </a:p>
                  </a:txBody>
                  <a:tcPr marT="45726" marB="45726"/>
                </a:tc>
                <a:tc>
                  <a:txBody>
                    <a:bodyPr/>
                    <a:lstStyle/>
                    <a:p>
                      <a:pPr rtl="1"/>
                      <a:r>
                        <a:rPr lang="fa-IR" sz="1600" dirty="0">
                          <a:cs typeface="B Nazanin" pitchFamily="2" charset="-78"/>
                        </a:rPr>
                        <a:t>تظاهر تناسبی اصولی به صورت خط ، فرم و رنگ در تکامل با هم</a:t>
                      </a:r>
                    </a:p>
                  </a:txBody>
                  <a:tcPr marT="45726" marB="45726"/>
                </a:tc>
              </a:tr>
              <a:tr h="370888">
                <a:tc>
                  <a:txBody>
                    <a:bodyPr/>
                    <a:lstStyle/>
                    <a:p>
                      <a:pPr rtl="1"/>
                      <a:r>
                        <a:rPr lang="fa-IR" sz="1600" dirty="0">
                          <a:cs typeface="B Nazanin" pitchFamily="2" charset="-78"/>
                        </a:rPr>
                        <a:t>9)ابن هیثم</a:t>
                      </a:r>
                    </a:p>
                  </a:txBody>
                  <a:tcPr marT="45726" marB="45726"/>
                </a:tc>
                <a:tc>
                  <a:txBody>
                    <a:bodyPr/>
                    <a:lstStyle/>
                    <a:p>
                      <a:pPr rtl="1"/>
                      <a:r>
                        <a:rPr lang="fa-IR" sz="1600" dirty="0">
                          <a:cs typeface="B Nazanin" pitchFamily="2" charset="-78"/>
                        </a:rPr>
                        <a:t>تعامل پیچیده میان 22 عامل مخصوصا رنگ و نور</a:t>
                      </a:r>
                    </a:p>
                  </a:txBody>
                  <a:tcPr marT="45726" marB="45726"/>
                </a:tc>
              </a:tr>
              <a:tr h="370888">
                <a:tc>
                  <a:txBody>
                    <a:bodyPr/>
                    <a:lstStyle/>
                    <a:p>
                      <a:pPr rtl="1"/>
                      <a:r>
                        <a:rPr lang="fa-IR" sz="1600" dirty="0">
                          <a:cs typeface="B Nazanin" pitchFamily="2" charset="-78"/>
                        </a:rPr>
                        <a:t>10)غزالی</a:t>
                      </a:r>
                    </a:p>
                  </a:txBody>
                  <a:tcPr marT="45726" marB="45726"/>
                </a:tc>
                <a:tc>
                  <a:txBody>
                    <a:bodyPr/>
                    <a:lstStyle/>
                    <a:p>
                      <a:pPr rtl="1"/>
                      <a:r>
                        <a:rPr lang="fa-IR" sz="1600" dirty="0">
                          <a:cs typeface="B Nazanin" pitchFamily="2" charset="-78"/>
                        </a:rPr>
                        <a:t>دارا بودن کمال سزاوار خود</a:t>
                      </a:r>
                    </a:p>
                  </a:txBody>
                  <a:tcPr marT="45726" marB="45726"/>
                </a:tc>
              </a:tr>
              <a:tr h="370888">
                <a:tc>
                  <a:txBody>
                    <a:bodyPr/>
                    <a:lstStyle/>
                    <a:p>
                      <a:pPr rtl="1"/>
                      <a:r>
                        <a:rPr lang="fa-IR" sz="1600" dirty="0">
                          <a:cs typeface="B Nazanin" pitchFamily="2" charset="-78"/>
                        </a:rPr>
                        <a:t>11)فارابی</a:t>
                      </a:r>
                    </a:p>
                  </a:txBody>
                  <a:tcPr marT="45726" marB="45726"/>
                </a:tc>
                <a:tc>
                  <a:txBody>
                    <a:bodyPr/>
                    <a:lstStyle/>
                    <a:p>
                      <a:pPr rtl="1"/>
                      <a:r>
                        <a:rPr lang="fa-IR" sz="1600" dirty="0">
                          <a:cs typeface="B Nazanin" pitchFamily="2" charset="-78"/>
                        </a:rPr>
                        <a:t>رسیدن به هستی برتر</a:t>
                      </a:r>
                    </a:p>
                  </a:txBody>
                  <a:tcPr marT="45726" marB="45726"/>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وجوه زیبایی</a:t>
            </a:r>
          </a:p>
        </p:txBody>
      </p:sp>
      <p:sp>
        <p:nvSpPr>
          <p:cNvPr id="40963" name="Content Placeholder 2"/>
          <p:cNvSpPr>
            <a:spLocks noGrp="1"/>
          </p:cNvSpPr>
          <p:nvPr>
            <p:ph idx="1"/>
          </p:nvPr>
        </p:nvSpPr>
        <p:spPr>
          <a:xfrm>
            <a:off x="500063" y="1500188"/>
            <a:ext cx="8229600" cy="4572000"/>
          </a:xfrm>
        </p:spPr>
        <p:txBody>
          <a:bodyPr>
            <a:normAutofit fontScale="92500" lnSpcReduction="10000"/>
          </a:bodyPr>
          <a:lstStyle/>
          <a:p>
            <a:pPr>
              <a:buFont typeface="Wingdings 2" panose="05020102010507070707" pitchFamily="18" charset="2"/>
              <a:buNone/>
            </a:pPr>
            <a:r>
              <a:rPr lang="fa-IR" altLang="fa-IR" sz="2400" dirty="0" smtClean="0">
                <a:ea typeface="2  Homa"/>
                <a:cs typeface="B Homa" panose="00000400000000000000" pitchFamily="2" charset="-78"/>
              </a:rPr>
              <a:t>در  مورد تقسیمات زیبایی به طور عام چند موضوع قابل ذکر است . یکی این که زیبایی </a:t>
            </a:r>
            <a:r>
              <a:rPr lang="fa-IR" altLang="fa-IR" sz="2400" dirty="0" smtClean="0">
                <a:solidFill>
                  <a:schemeClr val="bg1"/>
                </a:solidFill>
                <a:ea typeface="2  Homa"/>
                <a:cs typeface="B Homa" panose="00000400000000000000" pitchFamily="2" charset="-78"/>
              </a:rPr>
              <a:t>بصری و ظاهری </a:t>
            </a:r>
            <a:r>
              <a:rPr lang="fa-IR" altLang="fa-IR" sz="2400" dirty="0" smtClean="0">
                <a:ea typeface="2  Homa"/>
                <a:cs typeface="B Homa" panose="00000400000000000000" pitchFamily="2" charset="-78"/>
              </a:rPr>
              <a:t>از دوران باستان به 2 مقوله طبیعی و مصنوع انسان تقسیم شده است . از آغاز 2 نوع زیبایی وجود داشته است و این دوگانگی تا امروز نیز همچتان حفظ شده است .</a:t>
            </a:r>
          </a:p>
          <a:p>
            <a:pPr>
              <a:buFont typeface="Wingdings 2" panose="05020102010507070707" pitchFamily="18" charset="2"/>
              <a:buNone/>
            </a:pPr>
            <a:r>
              <a:rPr lang="fa-IR" altLang="fa-IR" sz="2400" dirty="0" smtClean="0">
                <a:ea typeface="2  Homa"/>
                <a:cs typeface="B Homa" panose="00000400000000000000" pitchFamily="2" charset="-78"/>
              </a:rPr>
              <a:t>افلاطون معتقد به 2 نوع زیبایی بود : زیبایی طبیعت و موجودات زنده . موضوع دیگر تقسیم زیبایی از نظر مفهومی یا مصداقی و یا ارتباط با زمینه ها و موضوعات مختلف است .</a:t>
            </a:r>
          </a:p>
          <a:p>
            <a:pPr>
              <a:buFont typeface="Wingdings 2" panose="05020102010507070707" pitchFamily="18" charset="2"/>
              <a:buNone/>
            </a:pPr>
            <a:r>
              <a:rPr lang="fa-IR" altLang="fa-IR" sz="2400" dirty="0" smtClean="0">
                <a:ea typeface="2  Homa"/>
                <a:cs typeface="B Homa" panose="00000400000000000000" pitchFamily="2" charset="-78"/>
              </a:rPr>
              <a:t>مفهوم زیبایی در برخی زبان ها (  همچون روسی دریافت زیبایی تنها از طریق حس بینایی و با آن مصداق داشته است و سخن گفتنش از عمل زشت یا موسیقی زیبا و به طریق اولی سایر زیبایی های معنوی و روحانی و یا زشتی های بصری غیر قابل درک عموم نبوده است . این در حالی است که در زبان فارسی و فرهنگ ایرانی امکان زیبا بودن هر موضوع در موضوعی فراهم است . در حقیقت زیبایی در جملگی علوم و فنون و هنرها مصداق و معنا داشته است </a:t>
            </a:r>
            <a:r>
              <a:rPr lang="fa-IR" altLang="fa-IR" sz="1800" dirty="0" smtClean="0">
                <a:ea typeface="2  Homa"/>
                <a:cs typeface="B Homa" panose="00000400000000000000" pitchFamily="2" charset="-78"/>
              </a:rPr>
              <a:t>( نقی زاده ، 1387: 87)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مراتب زیبایی</a:t>
            </a:r>
          </a:p>
        </p:txBody>
      </p:sp>
      <p:sp>
        <p:nvSpPr>
          <p:cNvPr id="41987" name="Content Placeholder 2"/>
          <p:cNvSpPr>
            <a:spLocks noGrp="1"/>
          </p:cNvSpPr>
          <p:nvPr>
            <p:ph idx="1"/>
          </p:nvPr>
        </p:nvSpPr>
        <p:spPr/>
        <p:txBody>
          <a:bodyPr/>
          <a:lstStyle/>
          <a:p>
            <a:pPr>
              <a:buFont typeface="Wingdings 2" panose="05020102010507070707" pitchFamily="18" charset="2"/>
              <a:buNone/>
            </a:pPr>
            <a:r>
              <a:rPr lang="fa-IR" altLang="fa-IR" sz="2400" dirty="0" smtClean="0">
                <a:ea typeface="2  Homa"/>
                <a:cs typeface="B Homa" panose="00000400000000000000" pitchFamily="2" charset="-78"/>
              </a:rPr>
              <a:t>برای زیبایی سه مرتبه را می توان بر شمرد :</a:t>
            </a:r>
          </a:p>
          <a:p>
            <a:pPr>
              <a:buFont typeface="Wingdings 2" panose="05020102010507070707" pitchFamily="18" charset="2"/>
              <a:buNone/>
            </a:pPr>
            <a:r>
              <a:rPr lang="fa-IR" altLang="fa-IR" sz="2400" dirty="0" smtClean="0">
                <a:ea typeface="2  Homa"/>
                <a:cs typeface="B Homa" panose="00000400000000000000" pitchFamily="2" charset="-78"/>
              </a:rPr>
              <a:t>1 – زیبایی مادی یا حسی                                 موجب لذت مادی و حسی</a:t>
            </a:r>
          </a:p>
          <a:p>
            <a:pPr>
              <a:buFont typeface="Wingdings 2" panose="05020102010507070707" pitchFamily="18" charset="2"/>
              <a:buNone/>
            </a:pPr>
            <a:r>
              <a:rPr lang="fa-IR" altLang="fa-IR" sz="2400" dirty="0" smtClean="0">
                <a:ea typeface="2  Homa"/>
                <a:cs typeface="B Homa" panose="00000400000000000000" pitchFamily="2" charset="-78"/>
              </a:rPr>
              <a:t>2 – زیبایی طبیعی و روانی                               زیبایی آزادی = علم محض</a:t>
            </a:r>
          </a:p>
          <a:p>
            <a:pPr>
              <a:buFont typeface="Wingdings 2" panose="05020102010507070707" pitchFamily="18" charset="2"/>
              <a:buNone/>
            </a:pPr>
            <a:r>
              <a:rPr lang="fa-IR" altLang="fa-IR" sz="2400" dirty="0" smtClean="0">
                <a:ea typeface="2  Homa"/>
                <a:cs typeface="B Homa" panose="00000400000000000000" pitchFamily="2" charset="-78"/>
              </a:rPr>
              <a:t>3 – زیبایی معقول ارزشی ( روحانی و معنوی )</a:t>
            </a:r>
          </a:p>
          <a:p>
            <a:pPr>
              <a:buFont typeface="Wingdings 2" panose="05020102010507070707" pitchFamily="18" charset="2"/>
              <a:buNone/>
            </a:pPr>
            <a:r>
              <a:rPr lang="fa-IR" altLang="fa-IR" sz="2400" dirty="0" smtClean="0">
                <a:ea typeface="2  Homa"/>
                <a:cs typeface="B Homa" panose="00000400000000000000" pitchFamily="2" charset="-78"/>
              </a:rPr>
              <a:t>یبایی جمال مطلق                                          سرور و بهجت </a:t>
            </a:r>
          </a:p>
          <a:p>
            <a:pPr>
              <a:buFont typeface="Wingdings 2" panose="05020102010507070707" pitchFamily="18" charset="2"/>
              <a:buNone/>
            </a:pPr>
            <a:endParaRPr lang="fa-IR" altLang="fa-IR" sz="2400" dirty="0" smtClean="0">
              <a:ea typeface="2  Homa"/>
              <a:cs typeface="B Homa" panose="00000400000000000000" pitchFamily="2" charset="-78"/>
            </a:endParaRPr>
          </a:p>
        </p:txBody>
      </p:sp>
      <p:cxnSp>
        <p:nvCxnSpPr>
          <p:cNvPr id="8" name="Straight Arrow Connector 7"/>
          <p:cNvCxnSpPr/>
          <p:nvPr/>
        </p:nvCxnSpPr>
        <p:spPr>
          <a:xfrm flipH="1">
            <a:off x="5292725" y="2600325"/>
            <a:ext cx="1208088"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5292725" y="3003550"/>
            <a:ext cx="1208088"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5580063" y="3927475"/>
            <a:ext cx="1439862"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انواع زیبایی شناسی </a:t>
            </a:r>
          </a:p>
        </p:txBody>
      </p:sp>
      <p:sp>
        <p:nvSpPr>
          <p:cNvPr id="44035" name="Content Placeholder 2"/>
          <p:cNvSpPr>
            <a:spLocks noGrp="1"/>
          </p:cNvSpPr>
          <p:nvPr>
            <p:ph idx="1"/>
          </p:nvPr>
        </p:nvSpPr>
        <p:spPr>
          <a:xfrm>
            <a:off x="468313" y="1700213"/>
            <a:ext cx="8229600" cy="4572000"/>
          </a:xfrm>
        </p:spPr>
        <p:txBody>
          <a:bodyPr>
            <a:normAutofit fontScale="92500" lnSpcReduction="20000"/>
          </a:bodyPr>
          <a:lstStyle/>
          <a:p>
            <a:pPr>
              <a:buFont typeface="Wingdings" pitchFamily="2" charset="2"/>
              <a:buChar char="v"/>
              <a:defRPr/>
            </a:pPr>
            <a:r>
              <a:rPr lang="fa-IR" sz="2400" b="1" dirty="0">
                <a:cs typeface="B Homa" panose="00000400000000000000" pitchFamily="2" charset="-78"/>
              </a:rPr>
              <a:t>تقسیم بندی جورج سانتیانا از زیبایی شناسی :</a:t>
            </a:r>
            <a:endParaRPr lang="en-US" sz="2400" b="1" dirty="0">
              <a:cs typeface="B Homa" panose="00000400000000000000" pitchFamily="2" charset="-78"/>
            </a:endParaRPr>
          </a:p>
          <a:p>
            <a:pPr marL="65087" indent="0">
              <a:buFont typeface="Wingdings 2" panose="05020102010507070707" pitchFamily="18" charset="2"/>
              <a:buNone/>
              <a:defRPr/>
            </a:pPr>
            <a:r>
              <a:rPr lang="fa-IR" sz="2400" b="1" dirty="0">
                <a:solidFill>
                  <a:srgbClr val="FF66FF"/>
                </a:solidFill>
                <a:cs typeface="B Homa" panose="00000400000000000000" pitchFamily="2" charset="-78"/>
              </a:rPr>
              <a:t>زیبایی شناسی حسی</a:t>
            </a:r>
            <a:r>
              <a:rPr lang="fa-IR" sz="2400" dirty="0">
                <a:solidFill>
                  <a:srgbClr val="FF66FF"/>
                </a:solidFill>
                <a:cs typeface="B Homa" panose="00000400000000000000" pitchFamily="2" charset="-78"/>
              </a:rPr>
              <a:t> </a:t>
            </a:r>
            <a:r>
              <a:rPr lang="fa-IR" sz="2400" dirty="0">
                <a:cs typeface="B Homa" panose="00000400000000000000" pitchFamily="2" charset="-78"/>
              </a:rPr>
              <a:t>:  در مورد زیبایی شناسی حسی دانش کمی وجود دارد . تحلیل های موجود بشدت ذهنی و درونی اند . تنها کسانی که به این موضوع علاقه نشان می دهند طراحان محیط یا رفتارشناسان هستند .</a:t>
            </a:r>
            <a:endParaRPr lang="en-US" sz="2400" dirty="0">
              <a:cs typeface="B Homa" panose="00000400000000000000" pitchFamily="2" charset="-78"/>
            </a:endParaRPr>
          </a:p>
          <a:p>
            <a:pPr marL="65087" indent="0">
              <a:buFont typeface="Wingdings 2" panose="05020102010507070707" pitchFamily="18" charset="2"/>
              <a:buNone/>
              <a:defRPr/>
            </a:pPr>
            <a:r>
              <a:rPr lang="fa-IR" sz="2400" b="1" dirty="0">
                <a:solidFill>
                  <a:srgbClr val="FF66FF"/>
                </a:solidFill>
                <a:cs typeface="B Homa" panose="00000400000000000000" pitchFamily="2" charset="-78"/>
              </a:rPr>
              <a:t>زیبایی شناسی فرمی</a:t>
            </a:r>
            <a:r>
              <a:rPr lang="fa-IR" sz="2400" dirty="0">
                <a:solidFill>
                  <a:srgbClr val="FF66FF"/>
                </a:solidFill>
                <a:cs typeface="B Homa" panose="00000400000000000000" pitchFamily="2" charset="-78"/>
              </a:rPr>
              <a:t> </a:t>
            </a:r>
            <a:r>
              <a:rPr lang="fa-IR" sz="2400" dirty="0">
                <a:cs typeface="B Homa" panose="00000400000000000000" pitchFamily="2" charset="-78"/>
              </a:rPr>
              <a:t>: این نوع زیبایی شناسی مدت ها دل مشغولی اصلی طراحان محیط  و در زمان های مختلف موضوع بحث تاریخ معماری ، طراحی منظر ، و طراحی شهری بوده است ، می پردازد . موضوع زیبایی شناسی فرمی ارزش های اشکال و سازه های محیط است . این توجه به فرم اشکال ، نوعی تجمل گرایی ادراکی است .این که احساس لذت از درک بعضی الگوها ، تناسبات و اشکال مبنایی زیست شناختی دارد یا نه ، از مباحث زیبایی شناسی فرمی است .</a:t>
            </a:r>
            <a:endParaRPr lang="en-US" sz="2400" dirty="0">
              <a:cs typeface="B Homa" panose="00000400000000000000" pitchFamily="2" charset="-78"/>
            </a:endParaRPr>
          </a:p>
          <a:p>
            <a:pPr marL="65087" indent="0">
              <a:buFont typeface="Wingdings 2" panose="05020102010507070707" pitchFamily="18" charset="2"/>
              <a:buNone/>
              <a:defRPr/>
            </a:pPr>
            <a:r>
              <a:rPr lang="fa-IR" sz="2400" b="1" dirty="0">
                <a:solidFill>
                  <a:srgbClr val="FF66FF"/>
                </a:solidFill>
                <a:cs typeface="B Homa" panose="00000400000000000000" pitchFamily="2" charset="-78"/>
              </a:rPr>
              <a:t>زیبایی شناسی نمادین </a:t>
            </a:r>
            <a:r>
              <a:rPr lang="fa-IR" sz="2400" dirty="0">
                <a:cs typeface="B Homa" panose="00000400000000000000" pitchFamily="2" charset="-78"/>
              </a:rPr>
              <a:t>: با معانی تداعی کننده و لذت بخش محیط سروکار دارد .  زیبایی شناسی نمادین با لذتی از پیشینه ذهنی مردم و یا ذهنیتی که از پیکره بندی ویژگی های محیط ساخته شده ایجاد می شود سروکار دارد ( لنگ ، 1938 : 206 ) .</a:t>
            </a:r>
            <a:endParaRPr lang="en-US" sz="2400" dirty="0">
              <a:cs typeface="B Homa" panose="00000400000000000000" pitchFamily="2" charset="-78"/>
            </a:endParaRPr>
          </a:p>
          <a:p>
            <a:pPr>
              <a:defRPr/>
            </a:pPr>
            <a:r>
              <a:rPr lang="en-US" dirty="0"/>
              <a:t> </a:t>
            </a:r>
          </a:p>
          <a:p>
            <a:pPr>
              <a:defRPr/>
            </a:pPr>
            <a:endParaRPr lang="fa-I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زیبایی در فضای معماری و شهری</a:t>
            </a:r>
          </a:p>
        </p:txBody>
      </p:sp>
      <p:sp>
        <p:nvSpPr>
          <p:cNvPr id="45059" name="Content Placeholder 2"/>
          <p:cNvSpPr>
            <a:spLocks noGrp="1"/>
          </p:cNvSpPr>
          <p:nvPr>
            <p:ph idx="1"/>
          </p:nvPr>
        </p:nvSpPr>
        <p:spPr>
          <a:xfrm>
            <a:off x="468313" y="1628775"/>
            <a:ext cx="8229600" cy="4572000"/>
          </a:xfrm>
        </p:spPr>
        <p:txBody>
          <a:bodyPr>
            <a:normAutofit fontScale="92500" lnSpcReduction="20000"/>
          </a:bodyPr>
          <a:lstStyle/>
          <a:p>
            <a:pPr>
              <a:buFont typeface="Wingdings" pitchFamily="2" charset="2"/>
              <a:buChar char="v"/>
              <a:defRPr/>
            </a:pPr>
            <a:r>
              <a:rPr lang="ar-SA" sz="2400" b="1" dirty="0">
                <a:solidFill>
                  <a:srgbClr val="FF66FF"/>
                </a:solidFill>
                <a:cs typeface="B Homa" panose="00000400000000000000" pitchFamily="2" charset="-78"/>
              </a:rPr>
              <a:t>خاستگاه زیبایی شناسی در معماری و هنر :</a:t>
            </a:r>
            <a:endParaRPr lang="fa-IR" sz="2400" dirty="0">
              <a:solidFill>
                <a:srgbClr val="FF66FF"/>
              </a:solidFill>
              <a:cs typeface="B Homa" panose="00000400000000000000" pitchFamily="2" charset="-78"/>
            </a:endParaRPr>
          </a:p>
          <a:p>
            <a:pPr marL="65087" indent="0">
              <a:buFont typeface="Wingdings 2" panose="05020102010507070707" pitchFamily="18" charset="2"/>
              <a:buNone/>
              <a:defRPr/>
            </a:pPr>
            <a:r>
              <a:rPr lang="ar-SA" sz="2400" dirty="0">
                <a:cs typeface="B Homa" panose="00000400000000000000" pitchFamily="2" charset="-78"/>
              </a:rPr>
              <a:t>هر اثر شاخص و برجسته و ماندگلر در تاریخ هنر و معماری ، به خصوص در زمان معاصر ، بدون داشتن هویتی معنوی نتوانسته است جایگاهی والا و شان و مقامی با حرمت و اعتبار کسب کند . با توجه آ نچه عنوان گردید ، تقابل بین معماری و زیبایی و زیبایی شناسی ، مبحثی جدی و پیچیده تلقی می شود که نیازمند قبول مسئولیتی خطیر است . البته باید توجه داشت که زیبایی شناسی به تنهایی ملاک و معیار سنجش و نقد اثر هنری و معماری محسوب نمی شود . معماری به عنوان پدیده و اثر چهاربعدی همچنین هنری کامل و جامع ، کلیه شئون و ابعاد و حالات و احوالات انسانی را در عرصه زندگی در بر می گیرد – و به زبان ساده تر ، عین زندگی و خود زندگی است . هنرهای دیگر ، به صورت مقطعی و در ابعاد محدودتر ، جنبه های زندگی و موجودیت انسانی را متجلی می سازند و به طریق خاص خود ترجمان آن هستند . در صورتی که به علت چند وجهی بودن ذات معماری ، جوانب گوناگونی از زندگی انسان به صورتی در عرض یکدیگر مطرح می گردد . با این توصیف ، معماری تنها هنری است که از ماده به جوهر – و بر عکس – در طیران است و در واقع پلی است بین گذشته و حال و آینده تمدن های بشری .</a:t>
            </a:r>
            <a:endParaRPr lang="en-US" sz="2400" dirty="0">
              <a:cs typeface="B Homa" panose="00000400000000000000" pitchFamily="2" charset="-78"/>
            </a:endParaRPr>
          </a:p>
          <a:p>
            <a:pPr>
              <a:buFont typeface="Wingdings 2" panose="05020102010507070707" pitchFamily="18" charset="2"/>
              <a:buNone/>
              <a:defRPr/>
            </a:pPr>
            <a:endParaRPr lang="fa-IR" sz="2400" dirty="0">
              <a:cs typeface="B Homa" panose="00000400000000000000" pitchFamily="2" charset="-78"/>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زیبایی در فضای معماری و شهری</a:t>
            </a:r>
          </a:p>
        </p:txBody>
      </p:sp>
      <p:sp>
        <p:nvSpPr>
          <p:cNvPr id="45059" name="Content Placeholder 2"/>
          <p:cNvSpPr>
            <a:spLocks noGrp="1"/>
          </p:cNvSpPr>
          <p:nvPr>
            <p:ph idx="1"/>
          </p:nvPr>
        </p:nvSpPr>
        <p:spPr/>
        <p:txBody>
          <a:bodyPr>
            <a:normAutofit fontScale="85000" lnSpcReduction="20000"/>
          </a:bodyPr>
          <a:lstStyle/>
          <a:p>
            <a:pPr marL="63500" indent="0">
              <a:buFont typeface="Wingdings 2" panose="05020102010507070707" pitchFamily="18" charset="2"/>
              <a:buNone/>
            </a:pPr>
            <a:r>
              <a:rPr lang="ar-SA" altLang="fa-IR" sz="2400" dirty="0" smtClean="0">
                <a:ea typeface="2  Homa"/>
                <a:cs typeface="B Homa" panose="00000400000000000000" pitchFamily="2" charset="-78"/>
              </a:rPr>
              <a:t>این پرسش ها بارها پیش آمده که آیا نیازهای مادی انسان منجر به شکل گیری و پیدایش معماری شده است ، یا نیازهای معنوی او را به مداخله در محیط اطراف ، و عینیت بخشیدن به معماری ( با تمام تعاریف آن ) واداشته است . هرچند نیازهای مادی و معنوی به دلیل ترکیب یافتگی شان جدایی ناپذیرند . اما می توان بر حسب نوع معماری و موقعیت های ویژه مکانی و زمانی ، بین انگیزه های ظتهری و باورها و حس های معنوی و ارتیاط بین روح و روان و نیازهای مادی و جسمی تفکیک نسبی ایجاد کرد . در تحلیل اثر معماری بدیعی است که در زمره آثار ارزشمند قرار گرفته است ، بی گمان مفهوم و موجودیتی به نام زیبایی نیز در کل و جزء پیکره آن وجود دارد . هماهنگی و تعادل بین پیرایگی و زیبایی ، با مشاهده یک اثر معماری و با در نظر گرفتن اصول و مبانی نظری – مانند بهره وری ، کاربری ، دوام انتخاب مصالح ، هندسه موزون و ساختار پایدار – مشخص می گردد که پدیده ای به نام زیبایی در آن نهفته است . برای مثال ، تقارن به عنوان اصلی در ساخت و ساز به کار آمده است .که در معماری گذشته ما ارتباط عقلایی آن ها با قوانین زیبایی شناختی در چارچوب طاق ها ، گنبدها ، و دهانه های ساده تاکید شده است . </a:t>
            </a:r>
            <a:endParaRPr lang="en-US" altLang="fa-IR" sz="2400" dirty="0" smtClean="0">
              <a:ea typeface="2  Homa"/>
              <a:cs typeface="B Homa" panose="00000400000000000000" pitchFamily="2" charset="-78"/>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زیبایی در فضای معماری و شهری</a:t>
            </a:r>
          </a:p>
        </p:txBody>
      </p:sp>
      <p:sp>
        <p:nvSpPr>
          <p:cNvPr id="46083" name="Content Placeholder 3"/>
          <p:cNvSpPr>
            <a:spLocks noGrp="1"/>
          </p:cNvSpPr>
          <p:nvPr>
            <p:ph idx="1"/>
          </p:nvPr>
        </p:nvSpPr>
        <p:spPr/>
        <p:txBody>
          <a:bodyPr>
            <a:normAutofit fontScale="92500" lnSpcReduction="10000"/>
          </a:bodyPr>
          <a:lstStyle/>
          <a:p>
            <a:pPr marL="63500" indent="0">
              <a:buFont typeface="Wingdings 2" panose="05020102010507070707" pitchFamily="18" charset="2"/>
              <a:buNone/>
            </a:pPr>
            <a:r>
              <a:rPr lang="ar-SA" altLang="fa-IR" sz="2400" dirty="0" smtClean="0">
                <a:ea typeface="2  Homa"/>
                <a:cs typeface="B Homa" panose="00000400000000000000" pitchFamily="2" charset="-78"/>
              </a:rPr>
              <a:t>لیکن چنانچه ساخت و ساز عقلایی نیاز به تقارن دهانه و بارگذاری داشته باشد ، مجموعا دهانه های تقارن یافته ، سلسله مراتبی چون خود را تحمیل نمی کند . به علاوه در روش های جدید ساخت  و ساز ، امکان تغییر در میزان تقویت آنها ، این اجازه را می دهد که در صورت جود توجیهات لازم و پذیرفتنی در مجموعه ، و در نظرگرفتن مقاصد زیبایی شناختی ، استفاده منطقی و عقلایی از عدم تقارن ساختاری به عمل آوردیم . انسان از زمانی که به معماری مبادرت ورزیده ، به نیازهای روحی و باطنی و حس زیبایی شناسی نیز توجه داشته است . نخستین نمونه های سکونتی ، برقراری چنین نسبتی را نشان می دهد . به بیان دیگر ، طبیعت در فرهنگ های گوناگون ، به شکلی مرتبط با زیباشناسی و فضای معماری حضور داشته است . " حس و حال و روحیه در فضای معماری ، ارتباطی مستقیم با انسان به طور کلی و کاربران آن به طور خاص دارد . </a:t>
            </a:r>
            <a:endParaRPr lang="en-US" altLang="fa-IR" sz="2400" dirty="0" smtClean="0">
              <a:ea typeface="2  Homa"/>
              <a:cs typeface="B Homa" panose="00000400000000000000" pitchFamily="2" charset="-78"/>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زیبایی در فضای معماری و شهری</a:t>
            </a:r>
          </a:p>
        </p:txBody>
      </p:sp>
      <p:sp>
        <p:nvSpPr>
          <p:cNvPr id="3" name="Content Placeholder 2"/>
          <p:cNvSpPr>
            <a:spLocks noGrp="1"/>
          </p:cNvSpPr>
          <p:nvPr>
            <p:ph idx="1"/>
          </p:nvPr>
        </p:nvSpPr>
        <p:spPr/>
        <p:txBody>
          <a:bodyPr>
            <a:normAutofit lnSpcReduction="10000"/>
          </a:bodyPr>
          <a:lstStyle/>
          <a:p>
            <a:pPr marL="65087" indent="0" algn="just">
              <a:buFont typeface="Wingdings 2" panose="05020102010507070707" pitchFamily="18" charset="2"/>
              <a:buNone/>
              <a:defRPr/>
            </a:pPr>
            <a:r>
              <a:rPr lang="ar-SA" sz="2400" dirty="0">
                <a:cs typeface="B Homa" panose="00000400000000000000" pitchFamily="2" charset="-78"/>
              </a:rPr>
              <a:t>همانگونه که برای مفهوم زیبایی نمی توان تعریف مطلقی بیان کرد ، چگونگی کیفیت روحی فضاها نیز دقیقا سنجش و توصیف پذیر نیست ، چرا که احساس و وضعیت روحی – روانی هر فرد هنگام قرار گرفتن در یک فضا تحت تاثیر دو دسته از عوامل است :</a:t>
            </a:r>
            <a:endParaRPr lang="en-US" sz="2400" dirty="0">
              <a:cs typeface="B Homa" panose="00000400000000000000" pitchFamily="2" charset="-78"/>
            </a:endParaRPr>
          </a:p>
          <a:p>
            <a:pPr algn="just">
              <a:buFont typeface="Arial" pitchFamily="34" charset="0"/>
              <a:buChar char="•"/>
              <a:defRPr/>
            </a:pPr>
            <a:r>
              <a:rPr lang="ar-SA" sz="2400" dirty="0">
                <a:cs typeface="B Homa" panose="00000400000000000000" pitchFamily="2" charset="-78"/>
              </a:rPr>
              <a:t>عوامل فردی مانند فرهنگ ، عادات ، خاطرات ، ویژگی های شخصی ، حافظه و ضمیر ناخودآگاه و بازتاب های آن در کردارها و گفتارهای آدمی </a:t>
            </a:r>
            <a:endParaRPr lang="en-US" sz="2400" dirty="0">
              <a:cs typeface="B Homa" panose="00000400000000000000" pitchFamily="2" charset="-78"/>
            </a:endParaRPr>
          </a:p>
          <a:p>
            <a:pPr algn="just">
              <a:buFont typeface="Arial" pitchFamily="34" charset="0"/>
              <a:buChar char="•"/>
              <a:defRPr/>
            </a:pPr>
            <a:r>
              <a:rPr lang="ar-SA" sz="2400" dirty="0">
                <a:cs typeface="B Homa" panose="00000400000000000000" pitchFamily="2" charset="-78"/>
              </a:rPr>
              <a:t>عوامل محیطی مانند موقعیت ، استقرار فضایی و خصوصیات فضایی مثل قالب و شکل ، ابعاد و </a:t>
            </a:r>
            <a:r>
              <a:rPr lang="ar-SA" sz="1800" dirty="0">
                <a:cs typeface="B Homa" panose="00000400000000000000" pitchFamily="2" charset="-78"/>
              </a:rPr>
              <a:t>..( آیوازیان ، 1381 : 66 ) .</a:t>
            </a:r>
            <a:endParaRPr lang="en-US" sz="1800" dirty="0">
              <a:cs typeface="B Homa" panose="00000400000000000000" pitchFamily="2" charset="-78"/>
            </a:endParaRPr>
          </a:p>
          <a:p>
            <a:pPr marL="65087" indent="0">
              <a:buFont typeface="Wingdings 2" panose="05020102010507070707" pitchFamily="18" charset="2"/>
              <a:buNone/>
              <a:defRPr/>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algn="ctr" eaLnBrk="1" fontAlgn="auto" hangingPunct="1">
              <a:spcAft>
                <a:spcPts val="0"/>
              </a:spcAft>
              <a:defRPr/>
            </a:pPr>
            <a:r>
              <a:rPr lang="fa-IR" i="1" dirty="0">
                <a:solidFill>
                  <a:schemeClr val="accent1">
                    <a:tint val="83000"/>
                    <a:satMod val="150000"/>
                  </a:schemeClr>
                </a:solidFill>
                <a:latin typeface="Gungsuh" pitchFamily="18" charset="-127"/>
                <a:cs typeface="B Homa" panose="00000400000000000000" pitchFamily="2" charset="-78"/>
              </a:rPr>
              <a:t>زیبایی</a:t>
            </a:r>
          </a:p>
        </p:txBody>
      </p:sp>
      <p:sp>
        <p:nvSpPr>
          <p:cNvPr id="11267" name="Content Placeholder 2"/>
          <p:cNvSpPr>
            <a:spLocks noGrp="1"/>
          </p:cNvSpPr>
          <p:nvPr>
            <p:ph idx="1"/>
          </p:nvPr>
        </p:nvSpPr>
        <p:spPr/>
        <p:txBody>
          <a:bodyPr>
            <a:normAutofit lnSpcReduction="10000"/>
          </a:bodyPr>
          <a:lstStyle/>
          <a:p>
            <a:pPr>
              <a:buFont typeface="Wingdings" panose="05000000000000000000" pitchFamily="2" charset="2"/>
              <a:buChar char="v"/>
            </a:pPr>
            <a:r>
              <a:rPr lang="fa-IR" altLang="fa-IR" sz="2400" dirty="0" smtClean="0">
                <a:ea typeface="2  Homa"/>
                <a:cs typeface="B Homa" panose="00000400000000000000" pitchFamily="2" charset="-78"/>
              </a:rPr>
              <a:t>زیبایی </a:t>
            </a:r>
            <a:r>
              <a:rPr lang="fa-IR" altLang="fa-IR" sz="2400" dirty="0" smtClean="0">
                <a:solidFill>
                  <a:schemeClr val="bg1"/>
                </a:solidFill>
                <a:ea typeface="2  Homa"/>
                <a:cs typeface="B Homa" panose="00000400000000000000" pitchFamily="2" charset="-78"/>
              </a:rPr>
              <a:t>جاذبه ای است ازلی </a:t>
            </a:r>
            <a:r>
              <a:rPr lang="fa-IR" altLang="fa-IR" sz="2400" dirty="0" smtClean="0">
                <a:ea typeface="2  Homa"/>
                <a:cs typeface="B Homa" panose="00000400000000000000" pitchFamily="2" charset="-78"/>
              </a:rPr>
              <a:t>، که </a:t>
            </a:r>
            <a:r>
              <a:rPr lang="fa-IR" altLang="fa-IR" sz="2400" dirty="0" smtClean="0">
                <a:solidFill>
                  <a:schemeClr val="bg1"/>
                </a:solidFill>
                <a:ea typeface="2  Homa"/>
                <a:cs typeface="B Homa" panose="00000400000000000000" pitchFamily="2" charset="-78"/>
              </a:rPr>
              <a:t>هنر پل ارتباط میان آن و انسان </a:t>
            </a:r>
            <a:r>
              <a:rPr lang="fa-IR" altLang="fa-IR" sz="2400" dirty="0" smtClean="0">
                <a:ea typeface="2  Homa"/>
                <a:cs typeface="B Homa" panose="00000400000000000000" pitchFamily="2" charset="-78"/>
              </a:rPr>
              <a:t>است .درک زیبایی موهبتی است الهی و پایگاه ذهنی که به عینیت می انجامد و هنر بدون آن کالبدی است بی روح و خالی از جاذبه .</a:t>
            </a:r>
          </a:p>
          <a:p>
            <a:pPr>
              <a:buFont typeface="Wingdings 2" panose="05020102010507070707" pitchFamily="18" charset="2"/>
              <a:buNone/>
            </a:pPr>
            <a:r>
              <a:rPr lang="fa-IR" altLang="fa-IR" sz="2400" dirty="0" smtClean="0">
                <a:ea typeface="2  Homa"/>
                <a:cs typeface="B Homa" panose="00000400000000000000" pitchFamily="2" charset="-78"/>
              </a:rPr>
              <a:t>در زبان ”سغدی ” ( از خانواده زبان های ایرانی شمالی ) واژه ”کرسن </a:t>
            </a:r>
            <a:r>
              <a:rPr lang="en-US" altLang="fa-IR" sz="2400" dirty="0" err="1" smtClean="0">
                <a:ea typeface="2  Homa"/>
                <a:cs typeface="B Homa" panose="00000400000000000000" pitchFamily="2" charset="-78"/>
              </a:rPr>
              <a:t>karsan</a:t>
            </a:r>
            <a:r>
              <a:rPr lang="en-US" altLang="fa-IR" sz="2400" dirty="0" smtClean="0">
                <a:ea typeface="2  Homa"/>
                <a:cs typeface="B Homa" panose="00000400000000000000" pitchFamily="2" charset="-78"/>
              </a:rPr>
              <a:t> </a:t>
            </a:r>
            <a:r>
              <a:rPr lang="fa-IR" altLang="fa-IR" sz="2400" dirty="0" smtClean="0">
                <a:ea typeface="2  Homa"/>
                <a:cs typeface="B Homa" panose="00000400000000000000" pitchFamily="2" charset="-78"/>
              </a:rPr>
              <a:t>،نه تنها به معنای زیبایی ، بلکه به معنای </a:t>
            </a:r>
            <a:r>
              <a:rPr lang="fa-IR" altLang="fa-IR" sz="2400" dirty="0" smtClean="0">
                <a:solidFill>
                  <a:schemeClr val="bg1"/>
                </a:solidFill>
                <a:ea typeface="2  Homa"/>
                <a:cs typeface="B Homa" panose="00000400000000000000" pitchFamily="2" charset="-78"/>
              </a:rPr>
              <a:t>شکل و فرم </a:t>
            </a:r>
            <a:r>
              <a:rPr lang="fa-IR" altLang="fa-IR" sz="2400" dirty="0" smtClean="0">
                <a:ea typeface="2  Homa"/>
                <a:cs typeface="B Homa" panose="00000400000000000000" pitchFamily="2" charset="-78"/>
              </a:rPr>
              <a:t>است .به تعبیری اگر بتوان به فضایی شکل داد ، گویی همین آفرینش گری ، عین زیبایی است .</a:t>
            </a:r>
          </a:p>
          <a:p>
            <a:pPr>
              <a:buFont typeface="Wingdings 2" panose="05020102010507070707" pitchFamily="18" charset="2"/>
              <a:buNone/>
            </a:pPr>
            <a:r>
              <a:rPr lang="fa-IR" altLang="fa-IR" sz="2400" dirty="0" smtClean="0">
                <a:ea typeface="2  Homa"/>
                <a:cs typeface="B Homa" panose="00000400000000000000" pitchFamily="2" charset="-78"/>
              </a:rPr>
              <a:t>در برخی از گویش های بومی ایران آنچه را که زیباست  ”قشنگ ” ”جهون ” ” جوان ” ونظایر اینها می خوانند .در واقع واژه قشنگ </a:t>
            </a:r>
            <a:r>
              <a:rPr lang="fa-IR" altLang="fa-IR" sz="2400" dirty="0" smtClean="0">
                <a:solidFill>
                  <a:schemeClr val="bg1"/>
                </a:solidFill>
                <a:ea typeface="2  Homa"/>
                <a:cs typeface="B Homa" panose="00000400000000000000" pitchFamily="2" charset="-78"/>
              </a:rPr>
              <a:t>دستمایه ای از خشنودی </a:t>
            </a:r>
            <a:r>
              <a:rPr lang="fa-IR" altLang="fa-IR" sz="2400" dirty="0" smtClean="0">
                <a:ea typeface="2  Homa"/>
                <a:cs typeface="B Homa" panose="00000400000000000000" pitchFamily="2" charset="-78"/>
              </a:rPr>
              <a:t>دارد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زیبایی در فضای معماری و شهری</a:t>
            </a:r>
          </a:p>
        </p:txBody>
      </p:sp>
      <p:sp>
        <p:nvSpPr>
          <p:cNvPr id="45059" name="Content Placeholder 2"/>
          <p:cNvSpPr>
            <a:spLocks noGrp="1"/>
          </p:cNvSpPr>
          <p:nvPr>
            <p:ph idx="1"/>
          </p:nvPr>
        </p:nvSpPr>
        <p:spPr/>
        <p:txBody>
          <a:bodyPr>
            <a:normAutofit fontScale="77500" lnSpcReduction="20000"/>
          </a:bodyPr>
          <a:lstStyle/>
          <a:p>
            <a:pPr algn="just">
              <a:buFont typeface="Wingdings" pitchFamily="2" charset="2"/>
              <a:buChar char="v"/>
              <a:defRPr/>
            </a:pPr>
            <a:r>
              <a:rPr lang="en-US" sz="2800" b="1" dirty="0"/>
              <a:t> </a:t>
            </a:r>
            <a:r>
              <a:rPr lang="fa-IR" sz="2800" b="1" dirty="0">
                <a:solidFill>
                  <a:srgbClr val="FF66FF"/>
                </a:solidFill>
                <a:cs typeface="B Homa" panose="00000400000000000000" pitchFamily="2" charset="-78"/>
              </a:rPr>
              <a:t>خاستگاه زیبایی درفضای شهری</a:t>
            </a:r>
            <a:endParaRPr lang="en-US" sz="2800" dirty="0">
              <a:solidFill>
                <a:srgbClr val="FF66FF"/>
              </a:solidFill>
              <a:cs typeface="B Homa" panose="00000400000000000000" pitchFamily="2" charset="-78"/>
            </a:endParaRPr>
          </a:p>
          <a:p>
            <a:pPr marL="65087" indent="0" algn="just">
              <a:buFont typeface="Wingdings 2" panose="05020102010507070707" pitchFamily="18" charset="2"/>
              <a:buNone/>
              <a:defRPr/>
            </a:pPr>
            <a:r>
              <a:rPr lang="ar-SA" sz="2800" dirty="0">
                <a:cs typeface="B Homa" panose="00000400000000000000" pitchFamily="2" charset="-78"/>
              </a:rPr>
              <a:t>طراحی شهر بر اساس مبانی زیباشناختی در دنیا هنوز چه از نظر ایده کلی و چه از نظر روش اجرا ناشناخته است . در ایالات متحده شماری از مثال ها از دهه های 80 و 90 وجود دارد که در آنها ضوابطی به منظور زیباسازی شهر ارایه شده است . به کمک این ضوابط ، طراحی شهر جهت دار و جانشین شیوه شهرسازی خود به خودی شده است . کوین لینچ در 1960 پیشنهاد " پلان های بصری " را مطرح کرد . وی معتقد است که توصیه ها و کنترل هایی می تواند در مقیاس شهر در مورد فرم های بصری و کالبدی پیشنهاد و اعمال شود . فضاهای شهری مورد استفاده عموم اند و به همین دلیل وظیفه عموم در برابر زیباسازی فضاهای شهری تنها مختص به زیباسازی فضاهای باز عمومی نیست بلکه واحد های همسایگی ، خیابان ها و فضاهای بین ساختمان ها را نیز در بر میگیرد </a:t>
            </a:r>
            <a:r>
              <a:rPr lang="ar-SA" sz="1800" dirty="0">
                <a:cs typeface="B Homa" panose="00000400000000000000" pitchFamily="2" charset="-78"/>
              </a:rPr>
              <a:t>( تیس اونسن ، 1387 :12 ) .</a:t>
            </a:r>
            <a:endParaRPr lang="en-US" sz="1800" dirty="0">
              <a:cs typeface="B Homa" panose="00000400000000000000" pitchFamily="2" charset="-78"/>
            </a:endParaRPr>
          </a:p>
          <a:p>
            <a:pPr>
              <a:buFont typeface="Wingdings 2" panose="05020102010507070707" pitchFamily="18" charset="2"/>
              <a:buNone/>
              <a:defRPr/>
            </a:pPr>
            <a:endParaRPr lang="fa-IR" sz="2400" dirty="0">
              <a:cs typeface="B Homa" panose="00000400000000000000" pitchFamily="2" charset="-78"/>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زیبایی در فضای معماری و شهری</a:t>
            </a:r>
          </a:p>
        </p:txBody>
      </p:sp>
      <p:sp>
        <p:nvSpPr>
          <p:cNvPr id="49155" name="Content Placeholder 2"/>
          <p:cNvSpPr>
            <a:spLocks noGrp="1"/>
          </p:cNvSpPr>
          <p:nvPr>
            <p:ph idx="1"/>
          </p:nvPr>
        </p:nvSpPr>
        <p:spPr/>
        <p:txBody>
          <a:bodyPr>
            <a:normAutofit fontScale="85000" lnSpcReduction="20000"/>
          </a:bodyPr>
          <a:lstStyle/>
          <a:p>
            <a:pPr algn="just">
              <a:buFont typeface="Wingdings" panose="05000000000000000000" pitchFamily="2" charset="2"/>
              <a:buChar char="v"/>
            </a:pPr>
            <a:r>
              <a:rPr lang="ar-SA" altLang="fa-IR" sz="2800" dirty="0" smtClean="0">
                <a:ea typeface="2  Homa"/>
                <a:cs typeface="B Homa" panose="00000400000000000000" pitchFamily="2" charset="-78"/>
              </a:rPr>
              <a:t>به طور کلی از دو منظر می توان به مسئله زیباسازی توجه کرد . دید اول : نقش زیبایی شناسی در کل تجربه ای که از شهر می توان داشت مد نظر قرار داد . در دید دوم ، تاثیر ملاحظات زیباشناسانه بر اساس عوامل تاریخی ، عملکردی و اقتصادی مورد بررسب قرار می گیرد .زیبایی به شکل یک پدیده بصری ، یکی از عواملی است که به شهر کیفیت تجربی می بخشد . مولفه های بصری بخشی از عواملی هستند که در تجربه شهر موثرند و در آن فرم ساختمان ، به عملکرد موجود ، شکل کالبدی و ویژگی بصری می بخشد . کیفیات بصری در محیط باید با سایر عوامل موثر در محیط به رقابت بپردازند . گاهی صداها ، بوها و سایر عوامل چون شرایط اقلیمی و آب و هوایی می توانند مافوق ویژگی های بصری محیط قرار گیرند </a:t>
            </a:r>
            <a:r>
              <a:rPr lang="ar-SA" altLang="fa-IR" sz="1800" dirty="0" smtClean="0">
                <a:ea typeface="2  Homa"/>
                <a:cs typeface="B Homa" panose="00000400000000000000" pitchFamily="2" charset="-78"/>
              </a:rPr>
              <a:t>( تیس اونسن ، 1387 :12 ) .</a:t>
            </a:r>
            <a:endParaRPr lang="en-US" altLang="fa-IR" sz="1800" dirty="0" smtClean="0">
              <a:ea typeface="2  Homa"/>
              <a:cs typeface="B Homa" panose="00000400000000000000" pitchFamily="2" charset="-78"/>
            </a:endParaRPr>
          </a:p>
          <a:p>
            <a:pPr>
              <a:buFont typeface="Wingdings 2" panose="05020102010507070707" pitchFamily="18" charset="2"/>
              <a:buNone/>
            </a:pPr>
            <a:endParaRPr lang="fa-IR" altLang="fa-IR" sz="2400" dirty="0" smtClean="0">
              <a:ea typeface="2  Homa"/>
              <a:cs typeface="B Homa" panose="00000400000000000000" pitchFamily="2" charset="-78"/>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زیبایی در فضای معماری و شهری</a:t>
            </a:r>
          </a:p>
        </p:txBody>
      </p:sp>
      <p:sp>
        <p:nvSpPr>
          <p:cNvPr id="50179" name="Content Placeholder 2"/>
          <p:cNvSpPr>
            <a:spLocks noGrp="1"/>
          </p:cNvSpPr>
          <p:nvPr>
            <p:ph idx="1"/>
          </p:nvPr>
        </p:nvSpPr>
        <p:spPr/>
        <p:txBody>
          <a:bodyPr/>
          <a:lstStyle/>
          <a:p>
            <a:pPr>
              <a:buFont typeface="Wingdings 2" panose="05020102010507070707" pitchFamily="18" charset="2"/>
              <a:buNone/>
            </a:pPr>
            <a:r>
              <a:rPr lang="fa-IR" altLang="fa-IR" sz="2400" dirty="0" smtClean="0">
                <a:ea typeface="2  Homa"/>
                <a:cs typeface="B Homa" panose="00000400000000000000" pitchFamily="2" charset="-78"/>
              </a:rPr>
              <a:t>برای محیط و فضای ساخته شده می توان گفت ویژ گی هایی برشمرد که برایند آنها جلوه ای از زیبایی را به نمایش می گذارد .زیرا فضای شهر و محیط زندگی نیز بایستی به اندازه خودش روح انسان را آرام نموده و جهان ماده را برای او قابل تحمل نماید .</a:t>
            </a:r>
          </a:p>
          <a:p>
            <a:pPr>
              <a:buFont typeface="Wingdings 2" panose="05020102010507070707" pitchFamily="18" charset="2"/>
              <a:buNone/>
            </a:pPr>
            <a:r>
              <a:rPr lang="fa-IR" altLang="fa-IR" sz="2400" dirty="0" smtClean="0">
                <a:ea typeface="2  Homa"/>
                <a:cs typeface="B Homa" panose="00000400000000000000" pitchFamily="2" charset="-78"/>
              </a:rPr>
              <a:t>برخی ویژگی های محیط و فضای زیبای شهری با یادآوری این نکته که کاربرد اساسی زیبایی شهر نیز باید در حد خویش بتواند مرتبه ای </a:t>
            </a:r>
            <a:r>
              <a:rPr lang="fa-IR" altLang="fa-IR" sz="2400" dirty="0" smtClean="0">
                <a:solidFill>
                  <a:schemeClr val="bg1"/>
                </a:solidFill>
                <a:ea typeface="2  Homa"/>
                <a:cs typeface="B Homa" panose="00000400000000000000" pitchFamily="2" charset="-78"/>
              </a:rPr>
              <a:t>از امنیت و آرامش </a:t>
            </a:r>
            <a:r>
              <a:rPr lang="fa-IR" altLang="fa-IR" sz="2400" dirty="0" smtClean="0">
                <a:ea typeface="2  Homa"/>
                <a:cs typeface="B Homa" panose="00000400000000000000" pitchFamily="2" charset="-78"/>
              </a:rPr>
              <a:t>را به انسان القا نماید . برای وصول به این هدف ویزگی هایی به طور عموم برای زیبایی ذکر می شود </a:t>
            </a:r>
            <a:r>
              <a:rPr lang="fa-IR" altLang="fa-IR" sz="1800" dirty="0" smtClean="0">
                <a:ea typeface="2  Homa"/>
                <a:cs typeface="B Homa" panose="00000400000000000000" pitchFamily="2" charset="-78"/>
              </a:rPr>
              <a:t>( نقی زاده،  1387 :  105)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زیبایی در فضای معماری و شهری</a:t>
            </a:r>
            <a:endParaRPr lang="fa-IR" dirty="0"/>
          </a:p>
        </p:txBody>
      </p:sp>
      <p:sp>
        <p:nvSpPr>
          <p:cNvPr id="51203" name="Content Placeholder 2"/>
          <p:cNvSpPr>
            <a:spLocks noGrp="1"/>
          </p:cNvSpPr>
          <p:nvPr>
            <p:ph idx="1"/>
          </p:nvPr>
        </p:nvSpPr>
        <p:spPr>
          <a:xfrm>
            <a:off x="468313" y="1484313"/>
            <a:ext cx="8229600" cy="4572000"/>
          </a:xfrm>
        </p:spPr>
        <p:txBody>
          <a:bodyPr>
            <a:normAutofit fontScale="85000" lnSpcReduction="10000"/>
          </a:bodyPr>
          <a:lstStyle/>
          <a:p>
            <a:pPr>
              <a:buFont typeface="Wingdings 2" panose="05020102010507070707" pitchFamily="18" charset="2"/>
              <a:buNone/>
            </a:pPr>
            <a:r>
              <a:rPr lang="fa-IR" altLang="fa-IR" sz="2400" dirty="0" smtClean="0">
                <a:solidFill>
                  <a:schemeClr val="bg1"/>
                </a:solidFill>
                <a:ea typeface="2  Homa"/>
                <a:cs typeface="B Homa" panose="00000400000000000000" pitchFamily="2" charset="-78"/>
              </a:rPr>
              <a:t>تعادل :</a:t>
            </a:r>
          </a:p>
          <a:p>
            <a:pPr>
              <a:buFont typeface="Wingdings 2" panose="05020102010507070707" pitchFamily="18" charset="2"/>
              <a:buNone/>
            </a:pPr>
            <a:r>
              <a:rPr lang="fa-IR" altLang="fa-IR" sz="2400" dirty="0" smtClean="0">
                <a:ea typeface="2  Homa"/>
                <a:cs typeface="B Homa" panose="00000400000000000000" pitchFamily="2" charset="-78"/>
              </a:rPr>
              <a:t>حاصل اعمال عدالت و به معنای قرار دادن هر شی  یا هر جزء در جایی است که بهتر از ان مقصود نباشد .که در مقولات زیر خلاصه می شود .</a:t>
            </a:r>
          </a:p>
          <a:p>
            <a:pPr>
              <a:buFont typeface="Wingdings 2" panose="05020102010507070707" pitchFamily="18" charset="2"/>
              <a:buNone/>
            </a:pPr>
            <a:r>
              <a:rPr lang="fa-IR" altLang="fa-IR" sz="1800" dirty="0" smtClean="0">
                <a:ea typeface="2  Homa"/>
                <a:cs typeface="B Homa" panose="00000400000000000000" pitchFamily="2" charset="-78"/>
              </a:rPr>
              <a:t>1 – تعادل در تناسبات بصری</a:t>
            </a:r>
          </a:p>
          <a:p>
            <a:pPr>
              <a:buFont typeface="Wingdings 2" panose="05020102010507070707" pitchFamily="18" charset="2"/>
              <a:buNone/>
            </a:pPr>
            <a:r>
              <a:rPr lang="fa-IR" altLang="fa-IR" sz="1800" dirty="0" smtClean="0">
                <a:ea typeface="2  Homa"/>
                <a:cs typeface="B Homa" panose="00000400000000000000" pitchFamily="2" charset="-78"/>
              </a:rPr>
              <a:t>2 – تعادل در تناسبات حجمی با مختصات فیزیکی و روانی انسان </a:t>
            </a:r>
          </a:p>
          <a:p>
            <a:pPr>
              <a:buFont typeface="Wingdings 2" panose="05020102010507070707" pitchFamily="18" charset="2"/>
              <a:buNone/>
            </a:pPr>
            <a:r>
              <a:rPr lang="fa-IR" altLang="fa-IR" sz="1800" dirty="0" smtClean="0">
                <a:ea typeface="2  Homa"/>
                <a:cs typeface="B Homa" panose="00000400000000000000" pitchFamily="2" charset="-78"/>
              </a:rPr>
              <a:t>3 – تعادل در اصوات موجود در فضا با ویژگی های فیزیولوژیکی و توان تحمل انسان </a:t>
            </a:r>
          </a:p>
          <a:p>
            <a:pPr>
              <a:buFont typeface="Wingdings 2" panose="05020102010507070707" pitchFamily="18" charset="2"/>
              <a:buNone/>
            </a:pPr>
            <a:r>
              <a:rPr lang="fa-IR" altLang="fa-IR" sz="1800" dirty="0" smtClean="0">
                <a:ea typeface="2  Homa"/>
                <a:cs typeface="B Homa" panose="00000400000000000000" pitchFamily="2" charset="-78"/>
              </a:rPr>
              <a:t>4 – تعادل در مواد موجود در هوا</a:t>
            </a:r>
          </a:p>
          <a:p>
            <a:pPr>
              <a:buFont typeface="Wingdings 2" panose="05020102010507070707" pitchFamily="18" charset="2"/>
              <a:buNone/>
            </a:pPr>
            <a:r>
              <a:rPr lang="fa-IR" altLang="fa-IR" sz="1800" dirty="0" smtClean="0">
                <a:ea typeface="2  Homa"/>
                <a:cs typeface="B Homa" panose="00000400000000000000" pitchFamily="2" charset="-78"/>
              </a:rPr>
              <a:t>5 – تعادل در امکانات حرکت انسان در وضعیت های مختلف </a:t>
            </a:r>
          </a:p>
          <a:p>
            <a:pPr>
              <a:buFont typeface="Wingdings 2" panose="05020102010507070707" pitchFamily="18" charset="2"/>
              <a:buNone/>
            </a:pPr>
            <a:r>
              <a:rPr lang="fa-IR" altLang="fa-IR" sz="1800" dirty="0" smtClean="0">
                <a:ea typeface="2  Homa"/>
                <a:cs typeface="B Homa" panose="00000400000000000000" pitchFamily="2" charset="-78"/>
              </a:rPr>
              <a:t>6 – تعادل در تنظیم شرایط محیطی</a:t>
            </a:r>
          </a:p>
          <a:p>
            <a:pPr>
              <a:buFont typeface="Wingdings 2" panose="05020102010507070707" pitchFamily="18" charset="2"/>
              <a:buNone/>
            </a:pPr>
            <a:r>
              <a:rPr lang="fa-IR" altLang="fa-IR" sz="1800" dirty="0" smtClean="0">
                <a:ea typeface="2  Homa"/>
                <a:cs typeface="B Homa" panose="00000400000000000000" pitchFamily="2" charset="-78"/>
              </a:rPr>
              <a:t>7 – تعادل در تلفیق طبیعت و محیط مصنوع</a:t>
            </a:r>
          </a:p>
          <a:p>
            <a:pPr>
              <a:buFont typeface="Wingdings 2" panose="05020102010507070707" pitchFamily="18" charset="2"/>
              <a:buNone/>
            </a:pPr>
            <a:r>
              <a:rPr lang="fa-IR" altLang="fa-IR" sz="1800" dirty="0" smtClean="0">
                <a:ea typeface="2  Homa"/>
                <a:cs typeface="B Homa" panose="00000400000000000000" pitchFamily="2" charset="-78"/>
              </a:rPr>
              <a:t>8 – تعادل در رابطه فرم و فضا با عملکرد مورد انتظار( نقی زاده ،87 13 : 110) .</a:t>
            </a:r>
          </a:p>
          <a:p>
            <a:pPr>
              <a:buFont typeface="Wingdings 2" panose="05020102010507070707" pitchFamily="18" charset="2"/>
              <a:buNone/>
            </a:pPr>
            <a:r>
              <a:rPr lang="fa-IR" altLang="fa-IR" sz="2400" dirty="0" smtClean="0">
                <a:ea typeface="2  Homa"/>
                <a:cs typeface="B Homa" panose="00000400000000000000" pitchFamily="2" charset="-78"/>
              </a:rPr>
              <a:t>تعادل در بدنه فضای شهری به معنای برابری ، همترازی یا همسنگی وزن های بصری در نماست .برای دستیابی به آرامش در نما ، تمام نیروهای بصری در یک نما باید هم را خنثی کند </a:t>
            </a:r>
            <a:r>
              <a:rPr lang="fa-IR" altLang="fa-IR" sz="1400" dirty="0" smtClean="0"/>
              <a:t>(توسلی ، 13 : 53 ) .</a:t>
            </a:r>
            <a:endParaRPr lang="fa-IR" altLang="fa-IR" sz="1400" dirty="0" smtClean="0">
              <a:ea typeface="2  Homa"/>
              <a:cs typeface="B Homa" panose="00000400000000000000" pitchFamily="2" charset="-78"/>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زیبایی در فضای معماری و شهری</a:t>
            </a:r>
            <a:endParaRPr lang="fa-IR" dirty="0"/>
          </a:p>
        </p:txBody>
      </p:sp>
      <p:sp>
        <p:nvSpPr>
          <p:cNvPr id="52227" name="Content Placeholder 2"/>
          <p:cNvSpPr>
            <a:spLocks noGrp="1"/>
          </p:cNvSpPr>
          <p:nvPr>
            <p:ph idx="1"/>
          </p:nvPr>
        </p:nvSpPr>
        <p:spPr>
          <a:xfrm>
            <a:off x="357188" y="1643063"/>
            <a:ext cx="8247062" cy="4810125"/>
          </a:xfrm>
        </p:spPr>
        <p:txBody>
          <a:bodyPr>
            <a:normAutofit fontScale="92500" lnSpcReduction="10000"/>
          </a:bodyPr>
          <a:lstStyle/>
          <a:p>
            <a:pPr>
              <a:buFont typeface="Wingdings 2" panose="05020102010507070707" pitchFamily="18" charset="2"/>
              <a:buNone/>
            </a:pPr>
            <a:r>
              <a:rPr lang="fa-IR" altLang="fa-IR" sz="2400" dirty="0" smtClean="0">
                <a:solidFill>
                  <a:schemeClr val="bg1"/>
                </a:solidFill>
                <a:ea typeface="2  Homa"/>
                <a:cs typeface="B Homa" panose="00000400000000000000" pitchFamily="2" charset="-78"/>
              </a:rPr>
              <a:t>هماهنگی :</a:t>
            </a:r>
          </a:p>
          <a:p>
            <a:pPr>
              <a:buFont typeface="Wingdings 2" panose="05020102010507070707" pitchFamily="18" charset="2"/>
              <a:buNone/>
            </a:pPr>
            <a:r>
              <a:rPr lang="fa-IR" altLang="fa-IR" sz="2400" dirty="0" smtClean="0">
                <a:ea typeface="2  Homa"/>
                <a:cs typeface="B Homa" panose="00000400000000000000" pitchFamily="2" charset="-78"/>
              </a:rPr>
              <a:t>هماهنگی در معماری و طراحی فضای شهری عبارت است از ترتیب ، تنظیم ، و ارتباط مناسب و متوافق اجزا و عناصر کالبدی و فضایی </a:t>
            </a:r>
            <a:r>
              <a:rPr lang="fa-IR" altLang="fa-IR" sz="1800" dirty="0" smtClean="0">
                <a:ea typeface="2  Homa"/>
                <a:cs typeface="B Homa" panose="00000400000000000000" pitchFamily="2" charset="-78"/>
              </a:rPr>
              <a:t>(توسلی ، 13 : 53 ) .</a:t>
            </a:r>
          </a:p>
          <a:p>
            <a:pPr>
              <a:buFont typeface="Wingdings 2" panose="05020102010507070707" pitchFamily="18" charset="2"/>
              <a:buNone/>
            </a:pPr>
            <a:r>
              <a:rPr lang="fa-IR" altLang="fa-IR" sz="2400" dirty="0" smtClean="0">
                <a:ea typeface="2  Homa"/>
                <a:cs typeface="B Homa" panose="00000400000000000000" pitchFamily="2" charset="-78"/>
              </a:rPr>
              <a:t>وجوه هماهنگی تحت عناوین زیر قابل دسته بندی است .</a:t>
            </a:r>
          </a:p>
          <a:p>
            <a:pPr>
              <a:buFont typeface="Wingdings 2" panose="05020102010507070707" pitchFamily="18" charset="2"/>
              <a:buNone/>
            </a:pPr>
            <a:r>
              <a:rPr lang="fa-IR" altLang="fa-IR" sz="1800" dirty="0" smtClean="0">
                <a:ea typeface="2  Homa"/>
                <a:cs typeface="B Homa" panose="00000400000000000000" pitchFamily="2" charset="-78"/>
              </a:rPr>
              <a:t>1 – هماهنگی محیط با ویزگی های روحی و روانی انسان</a:t>
            </a:r>
          </a:p>
          <a:p>
            <a:pPr>
              <a:buFont typeface="Wingdings 2" panose="05020102010507070707" pitchFamily="18" charset="2"/>
              <a:buNone/>
            </a:pPr>
            <a:r>
              <a:rPr lang="fa-IR" altLang="fa-IR" sz="1800" dirty="0" smtClean="0">
                <a:ea typeface="2  Homa"/>
                <a:cs typeface="B Homa" panose="00000400000000000000" pitchFamily="2" charset="-78"/>
              </a:rPr>
              <a:t>2 –هماهنگی اجزا هریک از عناصر شهری و معماری با یکدیگر</a:t>
            </a:r>
          </a:p>
          <a:p>
            <a:pPr>
              <a:buFont typeface="Wingdings 2" panose="05020102010507070707" pitchFamily="18" charset="2"/>
              <a:buNone/>
            </a:pPr>
            <a:r>
              <a:rPr lang="fa-IR" altLang="fa-IR" sz="1800" dirty="0" smtClean="0">
                <a:ea typeface="2  Homa"/>
                <a:cs typeface="B Homa" panose="00000400000000000000" pitchFamily="2" charset="-78"/>
              </a:rPr>
              <a:t>3 – هماهنگی عناصر شهری با همدیگر</a:t>
            </a:r>
          </a:p>
          <a:p>
            <a:pPr>
              <a:buFont typeface="Wingdings 2" panose="05020102010507070707" pitchFamily="18" charset="2"/>
              <a:buNone/>
            </a:pPr>
            <a:r>
              <a:rPr lang="fa-IR" altLang="fa-IR" sz="1800" dirty="0" smtClean="0">
                <a:ea typeface="2  Homa"/>
                <a:cs typeface="B Homa" panose="00000400000000000000" pitchFamily="2" charset="-78"/>
              </a:rPr>
              <a:t>4 –هماهنگی محیط با نیاز های انسان</a:t>
            </a:r>
          </a:p>
          <a:p>
            <a:pPr>
              <a:buFont typeface="Wingdings 2" panose="05020102010507070707" pitchFamily="18" charset="2"/>
              <a:buNone/>
            </a:pPr>
            <a:r>
              <a:rPr lang="fa-IR" altLang="fa-IR" sz="1800" dirty="0" smtClean="0">
                <a:ea typeface="2  Homa"/>
                <a:cs typeface="B Homa" panose="00000400000000000000" pitchFamily="2" charset="-78"/>
              </a:rPr>
              <a:t>5 هماهنگی اشکال یا هماهنگی بصری و تناسبات کالبدی</a:t>
            </a:r>
          </a:p>
          <a:p>
            <a:pPr>
              <a:buFont typeface="Wingdings 2" panose="05020102010507070707" pitchFamily="18" charset="2"/>
              <a:buNone/>
            </a:pPr>
            <a:r>
              <a:rPr lang="fa-IR" altLang="fa-IR" sz="1800" dirty="0" smtClean="0">
                <a:ea typeface="2  Homa"/>
                <a:cs typeface="B Homa" panose="00000400000000000000" pitchFamily="2" charset="-78"/>
              </a:rPr>
              <a:t>6 – هماهنگی محیط مصنوع</a:t>
            </a:r>
          </a:p>
          <a:p>
            <a:pPr>
              <a:buFont typeface="Wingdings 2" panose="05020102010507070707" pitchFamily="18" charset="2"/>
              <a:buNone/>
            </a:pPr>
            <a:r>
              <a:rPr lang="fa-IR" altLang="fa-IR" sz="1800" dirty="0" smtClean="0">
                <a:ea typeface="2  Homa"/>
                <a:cs typeface="B Homa" panose="00000400000000000000" pitchFamily="2" charset="-78"/>
              </a:rPr>
              <a:t>7 –هماهنگی محیط مصنوع ( فرم – اشکال – ابعاد – رنگ ) با اقلیم و محیط</a:t>
            </a:r>
          </a:p>
          <a:p>
            <a:pPr>
              <a:buFont typeface="Wingdings 2" panose="05020102010507070707" pitchFamily="18" charset="2"/>
              <a:buNone/>
            </a:pPr>
            <a:r>
              <a:rPr lang="fa-IR" altLang="fa-IR" sz="1800" dirty="0" smtClean="0">
                <a:ea typeface="2  Homa"/>
                <a:cs typeface="B Homa" panose="00000400000000000000" pitchFamily="2" charset="-78"/>
              </a:rPr>
              <a:t>8 –هماهنگی معماری با محیط و اقلیم </a:t>
            </a:r>
          </a:p>
          <a:p>
            <a:pPr>
              <a:buFont typeface="Wingdings 2" panose="05020102010507070707" pitchFamily="18" charset="2"/>
              <a:buNone/>
            </a:pPr>
            <a:r>
              <a:rPr lang="fa-IR" altLang="fa-IR" sz="1800" dirty="0" smtClean="0">
                <a:ea typeface="2  Homa"/>
                <a:cs typeface="B Homa" panose="00000400000000000000" pitchFamily="2" charset="-78"/>
              </a:rPr>
              <a:t>9 –هماهنگی عملکرد همجوار ( نقی زاده ، 13 :  111)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زیبایی در فضای معماری و شهری</a:t>
            </a:r>
            <a:endParaRPr lang="fa-IR" dirty="0"/>
          </a:p>
        </p:txBody>
      </p:sp>
      <p:sp>
        <p:nvSpPr>
          <p:cNvPr id="53251" name="Content Placeholder 2"/>
          <p:cNvSpPr>
            <a:spLocks noGrp="1"/>
          </p:cNvSpPr>
          <p:nvPr>
            <p:ph idx="1"/>
          </p:nvPr>
        </p:nvSpPr>
        <p:spPr/>
        <p:txBody>
          <a:bodyPr>
            <a:normAutofit fontScale="92500" lnSpcReduction="10000"/>
          </a:bodyPr>
          <a:lstStyle/>
          <a:p>
            <a:pPr>
              <a:buFont typeface="Wingdings 2" panose="05020102010507070707" pitchFamily="18" charset="2"/>
              <a:buNone/>
            </a:pPr>
            <a:r>
              <a:rPr lang="fa-IR" altLang="fa-IR" sz="2400" dirty="0" smtClean="0">
                <a:solidFill>
                  <a:schemeClr val="bg1"/>
                </a:solidFill>
                <a:ea typeface="2  Homa"/>
                <a:cs typeface="B Homa" panose="00000400000000000000" pitchFamily="2" charset="-78"/>
              </a:rPr>
              <a:t>معنویت :</a:t>
            </a:r>
          </a:p>
          <a:p>
            <a:pPr>
              <a:buFont typeface="Wingdings 2" panose="05020102010507070707" pitchFamily="18" charset="2"/>
              <a:buNone/>
            </a:pPr>
            <a:r>
              <a:rPr lang="fa-IR" altLang="fa-IR" sz="2400" dirty="0" smtClean="0">
                <a:ea typeface="2  Homa"/>
                <a:cs typeface="B Homa" panose="00000400000000000000" pitchFamily="2" charset="-78"/>
              </a:rPr>
              <a:t>برخی عناصر اصلی مرتبط با این موضوع عبارتند از :</a:t>
            </a:r>
          </a:p>
          <a:p>
            <a:pPr>
              <a:buFont typeface="Wingdings 2" panose="05020102010507070707" pitchFamily="18" charset="2"/>
              <a:buNone/>
            </a:pPr>
            <a:r>
              <a:rPr lang="fa-IR" altLang="fa-IR" sz="1800" dirty="0" smtClean="0">
                <a:ea typeface="2  Homa"/>
                <a:cs typeface="B Homa" panose="00000400000000000000" pitchFamily="2" charset="-78"/>
              </a:rPr>
              <a:t>1 – بهره گیری از نمادها و سمبل های آشنای جامعه</a:t>
            </a:r>
          </a:p>
          <a:p>
            <a:pPr>
              <a:buFont typeface="Wingdings 2" panose="05020102010507070707" pitchFamily="18" charset="2"/>
              <a:buNone/>
            </a:pPr>
            <a:r>
              <a:rPr lang="fa-IR" altLang="fa-IR" sz="1800" dirty="0" smtClean="0">
                <a:ea typeface="2  Homa"/>
                <a:cs typeface="B Homa" panose="00000400000000000000" pitchFamily="2" charset="-78"/>
              </a:rPr>
              <a:t>2 – عدم تحدید نماها در نشانه ها و علامت های مادی و قراردادی</a:t>
            </a:r>
          </a:p>
          <a:p>
            <a:pPr>
              <a:buFont typeface="Wingdings 2" panose="05020102010507070707" pitchFamily="18" charset="2"/>
              <a:buNone/>
            </a:pPr>
            <a:r>
              <a:rPr lang="fa-IR" altLang="fa-IR" sz="1800" dirty="0" smtClean="0">
                <a:ea typeface="2  Homa"/>
                <a:cs typeface="B Homa" panose="00000400000000000000" pitchFamily="2" charset="-78"/>
              </a:rPr>
              <a:t>3 – گسترش فرم های آشنا و واجد معانی نمادین و معنوی</a:t>
            </a:r>
          </a:p>
          <a:p>
            <a:pPr>
              <a:buFont typeface="Wingdings 2" panose="05020102010507070707" pitchFamily="18" charset="2"/>
              <a:buNone/>
            </a:pPr>
            <a:r>
              <a:rPr lang="fa-IR" altLang="fa-IR" sz="1800" dirty="0" smtClean="0">
                <a:ea typeface="2  Homa"/>
                <a:cs typeface="B Homa" panose="00000400000000000000" pitchFamily="2" charset="-78"/>
              </a:rPr>
              <a:t>4 – بهره گیری از هنرهای بومی</a:t>
            </a:r>
          </a:p>
          <a:p>
            <a:pPr>
              <a:buFont typeface="Wingdings 2" panose="05020102010507070707" pitchFamily="18" charset="2"/>
              <a:buNone/>
            </a:pPr>
            <a:r>
              <a:rPr lang="fa-IR" altLang="fa-IR" sz="1800" dirty="0" smtClean="0">
                <a:ea typeface="2  Homa"/>
                <a:cs typeface="B Homa" panose="00000400000000000000" pitchFamily="2" charset="-78"/>
              </a:rPr>
              <a:t>5 – توجه به هویت</a:t>
            </a:r>
          </a:p>
          <a:p>
            <a:pPr>
              <a:buFont typeface="Wingdings 2" panose="05020102010507070707" pitchFamily="18" charset="2"/>
              <a:buNone/>
            </a:pPr>
            <a:r>
              <a:rPr lang="fa-IR" altLang="fa-IR" sz="2400" dirty="0" smtClean="0">
                <a:solidFill>
                  <a:schemeClr val="bg1"/>
                </a:solidFill>
                <a:ea typeface="2  Homa"/>
                <a:cs typeface="B Homa" panose="00000400000000000000" pitchFamily="2" charset="-78"/>
              </a:rPr>
              <a:t>هویت :</a:t>
            </a:r>
          </a:p>
          <a:p>
            <a:pPr>
              <a:buFont typeface="Wingdings 2" panose="05020102010507070707" pitchFamily="18" charset="2"/>
              <a:buNone/>
            </a:pPr>
            <a:r>
              <a:rPr lang="fa-IR" altLang="fa-IR" sz="2400" dirty="0" smtClean="0">
                <a:ea typeface="2  Homa"/>
                <a:cs typeface="B Homa" panose="00000400000000000000" pitchFamily="2" charset="-78"/>
              </a:rPr>
              <a:t>فارابی در باب هویت میگوید : هرچیزی دارای ماهیتی است ممتاز از وجود . درواقع وی کلمه وی کلمه هویت را با وجود به طور مترادف بکار می برد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زیبایی در فضای معماری و شهری</a:t>
            </a:r>
            <a:endParaRPr lang="fa-IR" dirty="0"/>
          </a:p>
        </p:txBody>
      </p:sp>
      <p:sp>
        <p:nvSpPr>
          <p:cNvPr id="54275" name="Content Placeholder 2"/>
          <p:cNvSpPr>
            <a:spLocks noGrp="1"/>
          </p:cNvSpPr>
          <p:nvPr>
            <p:ph idx="1"/>
          </p:nvPr>
        </p:nvSpPr>
        <p:spPr/>
        <p:txBody>
          <a:bodyPr>
            <a:normAutofit fontScale="85000" lnSpcReduction="20000"/>
          </a:bodyPr>
          <a:lstStyle/>
          <a:p>
            <a:pPr>
              <a:buFont typeface="Wingdings 2" panose="05020102010507070707" pitchFamily="18" charset="2"/>
              <a:buNone/>
            </a:pPr>
            <a:r>
              <a:rPr lang="fa-IR" altLang="fa-IR" sz="2400" dirty="0" smtClean="0">
                <a:ea typeface="2  Homa"/>
                <a:cs typeface="B Homa" panose="00000400000000000000" pitchFamily="2" charset="-78"/>
              </a:rPr>
              <a:t>برخی موضوعات مرتبط با هویت در فضای زندگی که مفهوم زیبایی باشند عبارتند از :</a:t>
            </a:r>
          </a:p>
          <a:p>
            <a:pPr>
              <a:buFont typeface="Wingdings 2" panose="05020102010507070707" pitchFamily="18" charset="2"/>
              <a:buNone/>
            </a:pPr>
            <a:r>
              <a:rPr lang="fa-IR" altLang="fa-IR" sz="1800" dirty="0" smtClean="0">
                <a:ea typeface="2  Homa"/>
                <a:cs typeface="B Homa" panose="00000400000000000000" pitchFamily="2" charset="-78"/>
              </a:rPr>
              <a:t>1 – ایجاد تقویت رابطه این همانی بین انسان ، محیط و فضا</a:t>
            </a:r>
          </a:p>
          <a:p>
            <a:pPr>
              <a:buFont typeface="Wingdings 2" panose="05020102010507070707" pitchFamily="18" charset="2"/>
              <a:buNone/>
            </a:pPr>
            <a:r>
              <a:rPr lang="fa-IR" altLang="fa-IR" sz="1800" dirty="0" smtClean="0">
                <a:ea typeface="2  Homa"/>
                <a:cs typeface="B Homa" panose="00000400000000000000" pitchFamily="2" charset="-78"/>
              </a:rPr>
              <a:t>2 – ایجاد ارتباط انسان با گذشته و تاریخ خودش </a:t>
            </a:r>
          </a:p>
          <a:p>
            <a:pPr>
              <a:buFont typeface="Wingdings 2" panose="05020102010507070707" pitchFamily="18" charset="2"/>
              <a:buNone/>
            </a:pPr>
            <a:r>
              <a:rPr lang="fa-IR" altLang="fa-IR" sz="1800" dirty="0" smtClean="0">
                <a:ea typeface="2  Homa"/>
                <a:cs typeface="B Homa" panose="00000400000000000000" pitchFamily="2" charset="-78"/>
              </a:rPr>
              <a:t>3 – عدم ایجاد احساس غربت در مکان</a:t>
            </a:r>
          </a:p>
          <a:p>
            <a:pPr>
              <a:buFont typeface="Wingdings 2" panose="05020102010507070707" pitchFamily="18" charset="2"/>
              <a:buNone/>
            </a:pPr>
            <a:r>
              <a:rPr lang="fa-IR" altLang="fa-IR" sz="1800" dirty="0" smtClean="0">
                <a:ea typeface="2  Homa"/>
                <a:cs typeface="B Homa" panose="00000400000000000000" pitchFamily="2" charset="-78"/>
              </a:rPr>
              <a:t>4 – تقویت آشنایی ها و وحدت جامعه</a:t>
            </a:r>
          </a:p>
          <a:p>
            <a:pPr>
              <a:buFont typeface="Wingdings 2" panose="05020102010507070707" pitchFamily="18" charset="2"/>
              <a:buNone/>
            </a:pPr>
            <a:r>
              <a:rPr lang="fa-IR" altLang="fa-IR" sz="1800" dirty="0" smtClean="0">
                <a:ea typeface="2  Homa"/>
                <a:cs typeface="B Homa" panose="00000400000000000000" pitchFamily="2" charset="-78"/>
              </a:rPr>
              <a:t>5 – تقویت و نمایش نمادهای بیانگر هویت ملی  ( نقی زاده ، 1387 :  112) .</a:t>
            </a:r>
          </a:p>
          <a:p>
            <a:pPr>
              <a:buFont typeface="Wingdings 2" panose="05020102010507070707" pitchFamily="18" charset="2"/>
              <a:buNone/>
            </a:pPr>
            <a:r>
              <a:rPr lang="fa-IR" altLang="fa-IR" sz="2400" dirty="0" smtClean="0">
                <a:solidFill>
                  <a:schemeClr val="bg1"/>
                </a:solidFill>
                <a:ea typeface="2  Homa"/>
                <a:cs typeface="B Homa" panose="00000400000000000000" pitchFamily="2" charset="-78"/>
              </a:rPr>
              <a:t>وحدت :</a:t>
            </a:r>
          </a:p>
          <a:p>
            <a:pPr>
              <a:buFont typeface="Wingdings 2" panose="05020102010507070707" pitchFamily="18" charset="2"/>
              <a:buNone/>
            </a:pPr>
            <a:r>
              <a:rPr lang="fa-IR" altLang="fa-IR" sz="2400" dirty="0" smtClean="0">
                <a:ea typeface="2  Homa"/>
                <a:cs typeface="B Homa" panose="00000400000000000000" pitchFamily="2" charset="-78"/>
              </a:rPr>
              <a:t>کلی مطلوب که در نتیجه اتحاد و توافق اجزا فراهم شده باشد نه تنها ترکیبی برخوردار از نظم پدید می آورد بلکه نشان دهنده وحدت نیز هست </a:t>
            </a:r>
            <a:r>
              <a:rPr lang="fa-IR" altLang="fa-IR" sz="1400" dirty="0" smtClean="0"/>
              <a:t>(توسلی ، 13 : 53 ) .</a:t>
            </a:r>
          </a:p>
          <a:p>
            <a:pPr>
              <a:buFont typeface="Wingdings 2" panose="05020102010507070707" pitchFamily="18" charset="2"/>
              <a:buNone/>
            </a:pPr>
            <a:r>
              <a:rPr lang="fa-IR" altLang="fa-IR" sz="2400" dirty="0" smtClean="0">
                <a:ea typeface="2  Homa"/>
                <a:cs typeface="B Homa" panose="00000400000000000000" pitchFamily="2" charset="-78"/>
              </a:rPr>
              <a:t>وحدت در عین کثرت و تنوع ویزگی بارز زیبایی فعل الهی و زیبایی است که در عالم حقیقت نیز مشهود است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399032"/>
          </a:xfrm>
        </p:spPr>
        <p:txBody>
          <a:bodyPr/>
          <a:lstStyle/>
          <a:p>
            <a:pPr algn="ctr">
              <a:defRPr/>
            </a:pPr>
            <a:r>
              <a:rPr lang="fa-IR" dirty="0">
                <a:cs typeface="B Homa" panose="00000400000000000000" pitchFamily="2" charset="-78"/>
              </a:rPr>
              <a:t>زیبایی در فضای معماری و شهری</a:t>
            </a:r>
            <a:endParaRPr lang="fa-IR" dirty="0"/>
          </a:p>
        </p:txBody>
      </p:sp>
      <p:sp>
        <p:nvSpPr>
          <p:cNvPr id="55299" name="Content Placeholder 2"/>
          <p:cNvSpPr>
            <a:spLocks noGrp="1"/>
          </p:cNvSpPr>
          <p:nvPr>
            <p:ph idx="1"/>
          </p:nvPr>
        </p:nvSpPr>
        <p:spPr>
          <a:xfrm>
            <a:off x="395288" y="1268413"/>
            <a:ext cx="8229600" cy="4572000"/>
          </a:xfrm>
        </p:spPr>
        <p:txBody>
          <a:bodyPr>
            <a:normAutofit fontScale="85000" lnSpcReduction="20000"/>
          </a:bodyPr>
          <a:lstStyle/>
          <a:p>
            <a:pPr>
              <a:buFont typeface="Wingdings 2" panose="05020102010507070707" pitchFamily="18" charset="2"/>
              <a:buNone/>
            </a:pPr>
            <a:r>
              <a:rPr lang="fa-IR" altLang="fa-IR" sz="2400" dirty="0" smtClean="0">
                <a:ea typeface="2  Homa"/>
                <a:cs typeface="B Homa" panose="00000400000000000000" pitchFamily="2" charset="-78"/>
              </a:rPr>
              <a:t>برخی ویژگی های وحدت فضا عبارتند از :</a:t>
            </a:r>
          </a:p>
          <a:p>
            <a:pPr>
              <a:buFont typeface="Wingdings 2" panose="05020102010507070707" pitchFamily="18" charset="2"/>
              <a:buNone/>
            </a:pPr>
            <a:r>
              <a:rPr lang="fa-IR" altLang="fa-IR" sz="1800" dirty="0" smtClean="0">
                <a:ea typeface="2  Homa"/>
                <a:cs typeface="B Homa" panose="00000400000000000000" pitchFamily="2" charset="-78"/>
              </a:rPr>
              <a:t>1 – همراهی اجزا و عناصر کثیر یک مجموعه در جهت پاسخگویی به اهداف و موضوعات خاص</a:t>
            </a:r>
          </a:p>
          <a:p>
            <a:pPr>
              <a:buFont typeface="Wingdings 2" panose="05020102010507070707" pitchFamily="18" charset="2"/>
              <a:buNone/>
            </a:pPr>
            <a:r>
              <a:rPr lang="fa-IR" altLang="fa-IR" sz="1800" dirty="0" smtClean="0">
                <a:ea typeface="2  Homa"/>
                <a:cs typeface="B Homa" panose="00000400000000000000" pitchFamily="2" charset="-78"/>
              </a:rPr>
              <a:t>2 – وحدت بین عملکردهای همجوار</a:t>
            </a:r>
          </a:p>
          <a:p>
            <a:pPr>
              <a:buFont typeface="Wingdings 2" panose="05020102010507070707" pitchFamily="18" charset="2"/>
              <a:buNone/>
            </a:pPr>
            <a:r>
              <a:rPr lang="fa-IR" altLang="fa-IR" sz="1800" dirty="0" smtClean="0">
                <a:ea typeface="2  Homa"/>
                <a:cs typeface="B Homa" panose="00000400000000000000" pitchFamily="2" charset="-78"/>
              </a:rPr>
              <a:t>3 – وحدت بین فرم و عملکرد</a:t>
            </a:r>
          </a:p>
          <a:p>
            <a:pPr>
              <a:buFont typeface="Wingdings 2" panose="05020102010507070707" pitchFamily="18" charset="2"/>
              <a:buNone/>
            </a:pPr>
            <a:r>
              <a:rPr lang="fa-IR" altLang="fa-IR" sz="1800" dirty="0" smtClean="0">
                <a:ea typeface="2  Homa"/>
                <a:cs typeface="B Homa" panose="00000400000000000000" pitchFamily="2" charset="-78"/>
              </a:rPr>
              <a:t>4 – وحدت بین انسان و محیط( نقی زاده ، 13  : 114 ) .</a:t>
            </a:r>
          </a:p>
          <a:p>
            <a:pPr>
              <a:buFont typeface="Wingdings 2" panose="05020102010507070707" pitchFamily="18" charset="2"/>
              <a:buNone/>
            </a:pPr>
            <a:r>
              <a:rPr lang="fa-IR" altLang="fa-IR" sz="2400" dirty="0" smtClean="0">
                <a:solidFill>
                  <a:schemeClr val="bg1"/>
                </a:solidFill>
                <a:ea typeface="2  Homa"/>
                <a:cs typeface="B Homa" panose="00000400000000000000" pitchFamily="2" charset="-78"/>
              </a:rPr>
              <a:t>امنیت : </a:t>
            </a:r>
          </a:p>
          <a:p>
            <a:pPr>
              <a:buFont typeface="Wingdings 2" panose="05020102010507070707" pitchFamily="18" charset="2"/>
              <a:buNone/>
            </a:pPr>
            <a:r>
              <a:rPr lang="fa-IR" altLang="fa-IR" sz="2400" dirty="0" smtClean="0">
                <a:ea typeface="2  Homa"/>
                <a:cs typeface="B Homa" panose="00000400000000000000" pitchFamily="2" charset="-78"/>
              </a:rPr>
              <a:t>مراد اصلی از امنیت آن موقعیت و ان کمال مطلوبی است که شامل جمیع جهات زندگی می گردد .برخی موضوعات اصلی عبارتند از :</a:t>
            </a:r>
          </a:p>
          <a:p>
            <a:pPr>
              <a:buFont typeface="Wingdings 2" panose="05020102010507070707" pitchFamily="18" charset="2"/>
              <a:buNone/>
            </a:pPr>
            <a:r>
              <a:rPr lang="fa-IR" altLang="fa-IR" sz="1800" dirty="0" smtClean="0">
                <a:ea typeface="2  Homa"/>
                <a:cs typeface="B Homa" panose="00000400000000000000" pitchFamily="2" charset="-78"/>
              </a:rPr>
              <a:t>1 – امنیت در برابر عوارض طبیعی </a:t>
            </a:r>
          </a:p>
          <a:p>
            <a:pPr>
              <a:buFont typeface="Wingdings 2" panose="05020102010507070707" pitchFamily="18" charset="2"/>
              <a:buNone/>
            </a:pPr>
            <a:r>
              <a:rPr lang="fa-IR" altLang="fa-IR" sz="1800" dirty="0" smtClean="0">
                <a:ea typeface="2  Homa"/>
                <a:cs typeface="B Homa" panose="00000400000000000000" pitchFamily="2" charset="-78"/>
              </a:rPr>
              <a:t>2 –امنیت در برابر  سایر همنوعان</a:t>
            </a:r>
          </a:p>
          <a:p>
            <a:pPr>
              <a:buFont typeface="Wingdings 2" panose="05020102010507070707" pitchFamily="18" charset="2"/>
              <a:buNone/>
            </a:pPr>
            <a:r>
              <a:rPr lang="fa-IR" altLang="fa-IR" sz="1800" dirty="0" smtClean="0">
                <a:ea typeface="2  Homa"/>
                <a:cs typeface="B Homa" panose="00000400000000000000" pitchFamily="2" charset="-78"/>
              </a:rPr>
              <a:t>3 –امنیت در برابر  عوارض ناشی از فعالیت انسان</a:t>
            </a:r>
          </a:p>
          <a:p>
            <a:pPr>
              <a:buFont typeface="Wingdings 2" panose="05020102010507070707" pitchFamily="18" charset="2"/>
              <a:buNone/>
            </a:pPr>
            <a:r>
              <a:rPr lang="fa-IR" altLang="fa-IR" sz="1800" dirty="0" smtClean="0">
                <a:ea typeface="2  Homa"/>
                <a:cs typeface="B Homa" panose="00000400000000000000" pitchFamily="2" charset="-78"/>
              </a:rPr>
              <a:t>4 –امنیت در برابر  فراورده انسانی </a:t>
            </a:r>
          </a:p>
          <a:p>
            <a:pPr>
              <a:buFont typeface="Wingdings 2" panose="05020102010507070707" pitchFamily="18" charset="2"/>
              <a:buNone/>
            </a:pPr>
            <a:r>
              <a:rPr lang="fa-IR" altLang="fa-IR" sz="1800" dirty="0" smtClean="0">
                <a:ea typeface="2  Homa"/>
                <a:cs typeface="B Homa" panose="00000400000000000000" pitchFamily="2" charset="-78"/>
              </a:rPr>
              <a:t>5 – عوامل فخر هویت انسان</a:t>
            </a:r>
          </a:p>
          <a:p>
            <a:pPr>
              <a:buFont typeface="Wingdings 2" panose="05020102010507070707" pitchFamily="18" charset="2"/>
              <a:buNone/>
            </a:pPr>
            <a:r>
              <a:rPr lang="fa-IR" altLang="fa-IR" sz="1800" dirty="0" smtClean="0">
                <a:ea typeface="2  Homa"/>
                <a:cs typeface="B Homa" panose="00000400000000000000" pitchFamily="2" charset="-78"/>
              </a:rPr>
              <a:t>6 – تسلط مصنوع بر طبیعت( نقی زاده ، 13  : 114 )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399032"/>
          </a:xfrm>
        </p:spPr>
        <p:txBody>
          <a:bodyPr/>
          <a:lstStyle/>
          <a:p>
            <a:pPr algn="ctr">
              <a:defRPr/>
            </a:pPr>
            <a:r>
              <a:rPr lang="fa-IR" dirty="0">
                <a:cs typeface="B Homa" panose="00000400000000000000" pitchFamily="2" charset="-78"/>
              </a:rPr>
              <a:t>زیبایی در فضای معماری و شهری</a:t>
            </a:r>
            <a:endParaRPr lang="fa-IR" dirty="0"/>
          </a:p>
        </p:txBody>
      </p:sp>
      <p:sp>
        <p:nvSpPr>
          <p:cNvPr id="56323" name="Content Placeholder 2"/>
          <p:cNvSpPr>
            <a:spLocks noGrp="1"/>
          </p:cNvSpPr>
          <p:nvPr>
            <p:ph idx="1"/>
          </p:nvPr>
        </p:nvSpPr>
        <p:spPr>
          <a:xfrm>
            <a:off x="468313" y="1484313"/>
            <a:ext cx="8229600" cy="4572000"/>
          </a:xfrm>
        </p:spPr>
        <p:txBody>
          <a:bodyPr>
            <a:normAutofit fontScale="92500" lnSpcReduction="20000"/>
          </a:bodyPr>
          <a:lstStyle/>
          <a:p>
            <a:pPr>
              <a:buFont typeface="Wingdings 2" panose="05020102010507070707" pitchFamily="18" charset="2"/>
              <a:buNone/>
            </a:pPr>
            <a:r>
              <a:rPr lang="fa-IR" altLang="fa-IR" sz="2400" dirty="0" smtClean="0">
                <a:solidFill>
                  <a:schemeClr val="bg1"/>
                </a:solidFill>
                <a:ea typeface="2  Homa"/>
                <a:cs typeface="B Homa" panose="00000400000000000000" pitchFamily="2" charset="-78"/>
              </a:rPr>
              <a:t>حد و اندازه :</a:t>
            </a:r>
          </a:p>
          <a:p>
            <a:pPr>
              <a:buFont typeface="Wingdings 2" panose="05020102010507070707" pitchFamily="18" charset="2"/>
              <a:buNone/>
            </a:pPr>
            <a:r>
              <a:rPr lang="fa-IR" altLang="fa-IR" sz="2400" dirty="0" smtClean="0">
                <a:ea typeface="2  Homa"/>
                <a:cs typeface="B Homa" panose="00000400000000000000" pitchFamily="2" charset="-78"/>
              </a:rPr>
              <a:t>با مقولاتی چون ابعاد ، تناسبات ، حریم ها و جداره ها و اصولی چون سلسله مراتب و پیوستگی و هویت ارتباطی مستحکم دارند </a:t>
            </a:r>
            <a:r>
              <a:rPr lang="fa-IR" altLang="fa-IR" sz="1800" dirty="0" smtClean="0">
                <a:ea typeface="2  Homa"/>
                <a:cs typeface="B Homa" panose="00000400000000000000" pitchFamily="2" charset="-78"/>
              </a:rPr>
              <a:t>( نقی زاده ، 13  : 114 ) .</a:t>
            </a:r>
          </a:p>
          <a:p>
            <a:pPr>
              <a:buFont typeface="Wingdings 2" panose="05020102010507070707" pitchFamily="18" charset="2"/>
              <a:buNone/>
            </a:pPr>
            <a:r>
              <a:rPr lang="fa-IR" altLang="fa-IR" sz="2400" dirty="0" smtClean="0">
                <a:ea typeface="2  Homa"/>
                <a:cs typeface="B Homa" panose="00000400000000000000" pitchFamily="2" charset="-78"/>
              </a:rPr>
              <a:t>مفهوم نسبت و تناسب در ارتباط میان ابعاد یک ترکیب نهفته است </a:t>
            </a:r>
            <a:r>
              <a:rPr lang="fa-IR" altLang="fa-IR" sz="1400" dirty="0" smtClean="0"/>
              <a:t>(توسلی ، 13  : 55) .</a:t>
            </a:r>
          </a:p>
          <a:p>
            <a:pPr>
              <a:buFont typeface="Wingdings 2" panose="05020102010507070707" pitchFamily="18" charset="2"/>
              <a:buNone/>
            </a:pPr>
            <a:r>
              <a:rPr lang="fa-IR" altLang="fa-IR" sz="2400" dirty="0" smtClean="0">
                <a:ea typeface="2  Homa"/>
                <a:cs typeface="B Homa" panose="00000400000000000000" pitchFamily="2" charset="-78"/>
              </a:rPr>
              <a:t>در این مقوله موضوعات مرتبط عبارتند از :</a:t>
            </a:r>
          </a:p>
          <a:p>
            <a:pPr>
              <a:buFont typeface="Wingdings 2" panose="05020102010507070707" pitchFamily="18" charset="2"/>
              <a:buNone/>
            </a:pPr>
            <a:r>
              <a:rPr lang="fa-IR" altLang="fa-IR" sz="1800" dirty="0" smtClean="0">
                <a:ea typeface="2  Homa"/>
                <a:cs typeface="B Homa" panose="00000400000000000000" pitchFamily="2" charset="-78"/>
              </a:rPr>
              <a:t>1 – تعریف و رعایت اندازه ها و تناسبات ابعاد فضای شهری</a:t>
            </a:r>
          </a:p>
          <a:p>
            <a:pPr>
              <a:buFont typeface="Wingdings 2" panose="05020102010507070707" pitchFamily="18" charset="2"/>
              <a:buNone/>
            </a:pPr>
            <a:r>
              <a:rPr lang="fa-IR" altLang="fa-IR" sz="1800" dirty="0" smtClean="0">
                <a:ea typeface="2  Homa"/>
                <a:cs typeface="B Homa" panose="00000400000000000000" pitchFamily="2" charset="-78"/>
              </a:rPr>
              <a:t>2 –تعریف به اندازه های مواد متشکله هوا ، مصالح ، فرم ها و سطوح</a:t>
            </a:r>
          </a:p>
          <a:p>
            <a:pPr>
              <a:buFont typeface="Wingdings 2" panose="05020102010507070707" pitchFamily="18" charset="2"/>
              <a:buNone/>
            </a:pPr>
            <a:r>
              <a:rPr lang="fa-IR" altLang="fa-IR" sz="1800" dirty="0" smtClean="0">
                <a:ea typeface="2  Homa"/>
                <a:cs typeface="B Homa" panose="00000400000000000000" pitchFamily="2" charset="-78"/>
              </a:rPr>
              <a:t>3 – تعریف رابطه اندازه ها و حدود مکان و سرعت ناظر در فضای شهری</a:t>
            </a:r>
          </a:p>
          <a:p>
            <a:pPr>
              <a:buFont typeface="Wingdings 2" panose="05020102010507070707" pitchFamily="18" charset="2"/>
              <a:buNone/>
            </a:pPr>
            <a:r>
              <a:rPr lang="fa-IR" altLang="fa-IR" sz="1800" dirty="0" smtClean="0">
                <a:ea typeface="2  Homa"/>
                <a:cs typeface="B Homa" panose="00000400000000000000" pitchFamily="2" charset="-78"/>
              </a:rPr>
              <a:t>4 – تعریف اندازه و حدود وو فرم ها با عملکرد مورد انتظار</a:t>
            </a:r>
          </a:p>
          <a:p>
            <a:pPr>
              <a:buFont typeface="Wingdings 2" panose="05020102010507070707" pitchFamily="18" charset="2"/>
              <a:buNone/>
            </a:pPr>
            <a:r>
              <a:rPr lang="fa-IR" altLang="fa-IR" sz="2400" dirty="0" smtClean="0">
                <a:solidFill>
                  <a:schemeClr val="bg1"/>
                </a:solidFill>
                <a:ea typeface="2  Homa"/>
                <a:cs typeface="B Homa" panose="00000400000000000000" pitchFamily="2" charset="-78"/>
              </a:rPr>
              <a:t>آرامش :</a:t>
            </a:r>
          </a:p>
          <a:p>
            <a:pPr>
              <a:buFont typeface="Wingdings 2" panose="05020102010507070707" pitchFamily="18" charset="2"/>
              <a:buNone/>
            </a:pPr>
            <a:r>
              <a:rPr lang="fa-IR" altLang="fa-IR" sz="2400" dirty="0" smtClean="0">
                <a:ea typeface="2  Homa"/>
                <a:cs typeface="B Homa" panose="00000400000000000000" pitchFamily="2" charset="-78"/>
              </a:rPr>
              <a:t>آرامش در فضاهای مختلف جلوه های گوناگونی خواهد داشت . برای نمونه :</a:t>
            </a:r>
          </a:p>
          <a:p>
            <a:pPr>
              <a:buFont typeface="Wingdings 2" panose="05020102010507070707" pitchFamily="18" charset="2"/>
              <a:buNone/>
            </a:pPr>
            <a:r>
              <a:rPr lang="fa-IR" altLang="fa-IR" sz="1800" dirty="0" smtClean="0">
                <a:ea typeface="2  Homa"/>
                <a:cs typeface="B Homa" panose="00000400000000000000" pitchFamily="2" charset="-78"/>
              </a:rPr>
              <a:t>1 – ایجاد احساس آرامش در اثر ایجاد ارتباط با طبیعت</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زیبایی در فضای معماری و شهری</a:t>
            </a:r>
            <a:endParaRPr lang="fa-IR" dirty="0"/>
          </a:p>
        </p:txBody>
      </p:sp>
      <p:sp>
        <p:nvSpPr>
          <p:cNvPr id="57347" name="Content Placeholder 2"/>
          <p:cNvSpPr>
            <a:spLocks noGrp="1"/>
          </p:cNvSpPr>
          <p:nvPr>
            <p:ph idx="1"/>
          </p:nvPr>
        </p:nvSpPr>
        <p:spPr/>
        <p:txBody>
          <a:bodyPr>
            <a:normAutofit fontScale="92500" lnSpcReduction="20000"/>
          </a:bodyPr>
          <a:lstStyle/>
          <a:p>
            <a:pPr>
              <a:buFont typeface="Wingdings 2" panose="05020102010507070707" pitchFamily="18" charset="2"/>
              <a:buNone/>
            </a:pPr>
            <a:r>
              <a:rPr lang="fa-IR" altLang="fa-IR" sz="1800" dirty="0" smtClean="0">
                <a:ea typeface="2  Homa"/>
                <a:cs typeface="B Homa" panose="00000400000000000000" pitchFamily="2" charset="-78"/>
              </a:rPr>
              <a:t>2 – تقویت حس آرامش با تامین مراتب امنیت</a:t>
            </a:r>
          </a:p>
          <a:p>
            <a:pPr>
              <a:buFont typeface="Wingdings 2" panose="05020102010507070707" pitchFamily="18" charset="2"/>
              <a:buNone/>
            </a:pPr>
            <a:r>
              <a:rPr lang="fa-IR" altLang="fa-IR" sz="1800" dirty="0" smtClean="0">
                <a:ea typeface="2  Homa"/>
                <a:cs typeface="B Homa" panose="00000400000000000000" pitchFamily="2" charset="-78"/>
              </a:rPr>
              <a:t>3 – ایجاد حس آرامش از طریق مصونیت انسان در مقابل عوارض سوء فعالیت انسانی</a:t>
            </a:r>
          </a:p>
          <a:p>
            <a:pPr>
              <a:buFont typeface="Wingdings 2" panose="05020102010507070707" pitchFamily="18" charset="2"/>
              <a:buNone/>
            </a:pPr>
            <a:r>
              <a:rPr lang="fa-IR" altLang="fa-IR" sz="2400" dirty="0" smtClean="0">
                <a:solidFill>
                  <a:schemeClr val="bg1"/>
                </a:solidFill>
                <a:ea typeface="2  Homa"/>
                <a:cs typeface="B Homa" panose="00000400000000000000" pitchFamily="2" charset="-78"/>
              </a:rPr>
              <a:t>قانونمندی :</a:t>
            </a:r>
          </a:p>
          <a:p>
            <a:pPr>
              <a:buFont typeface="Wingdings 2" panose="05020102010507070707" pitchFamily="18" charset="2"/>
              <a:buNone/>
            </a:pPr>
            <a:r>
              <a:rPr lang="fa-IR" altLang="fa-IR" sz="2400" dirty="0" smtClean="0">
                <a:ea typeface="2  Homa"/>
                <a:cs typeface="B Homa" panose="00000400000000000000" pitchFamily="2" charset="-78"/>
              </a:rPr>
              <a:t>یکی از راه های شناخت زیبایی در دست آفریده ها و هنر انسانی ، شناخت قوانین و استفاده از آنهاست .برخی نمونه های بارز این معیار شامل موارد زیر است :</a:t>
            </a:r>
          </a:p>
          <a:p>
            <a:pPr>
              <a:buFont typeface="Wingdings 2" panose="05020102010507070707" pitchFamily="18" charset="2"/>
              <a:buNone/>
            </a:pPr>
            <a:r>
              <a:rPr lang="fa-IR" altLang="fa-IR" sz="1800" dirty="0" smtClean="0">
                <a:ea typeface="2  Homa"/>
                <a:cs typeface="B Homa" panose="00000400000000000000" pitchFamily="2" charset="-78"/>
              </a:rPr>
              <a:t>1 – ضوابط و مقررات اندیشیده برای نماهای شهری</a:t>
            </a:r>
          </a:p>
          <a:p>
            <a:pPr>
              <a:buFont typeface="Wingdings 2" panose="05020102010507070707" pitchFamily="18" charset="2"/>
              <a:buNone/>
            </a:pPr>
            <a:r>
              <a:rPr lang="fa-IR" altLang="fa-IR" sz="1800" dirty="0" smtClean="0">
                <a:ea typeface="2  Homa"/>
                <a:cs typeface="B Homa" panose="00000400000000000000" pitchFamily="2" charset="-78"/>
              </a:rPr>
              <a:t>2 –ضوابط و مقررات اندیشیده برای  مبلمان شهری </a:t>
            </a:r>
          </a:p>
          <a:p>
            <a:pPr>
              <a:buFont typeface="Wingdings 2" panose="05020102010507070707" pitchFamily="18" charset="2"/>
              <a:buNone/>
            </a:pPr>
            <a:r>
              <a:rPr lang="fa-IR" altLang="fa-IR" sz="1800" dirty="0" smtClean="0">
                <a:ea typeface="2  Homa"/>
                <a:cs typeface="B Homa" panose="00000400000000000000" pitchFamily="2" charset="-78"/>
              </a:rPr>
              <a:t>3 –ضوابط و مقررات اندیشیده برای  وسیله های ارتباطی</a:t>
            </a:r>
          </a:p>
          <a:p>
            <a:pPr>
              <a:buFont typeface="Wingdings 2" panose="05020102010507070707" pitchFamily="18" charset="2"/>
              <a:buNone/>
            </a:pPr>
            <a:r>
              <a:rPr lang="fa-IR" altLang="fa-IR" sz="1800" dirty="0" smtClean="0">
                <a:ea typeface="2  Homa"/>
                <a:cs typeface="B Homa" panose="00000400000000000000" pitchFamily="2" charset="-78"/>
              </a:rPr>
              <a:t>4 – ضوابط و مقررات اندیشیده برای انواع حرکت پیاده و سواره</a:t>
            </a:r>
          </a:p>
          <a:p>
            <a:pPr>
              <a:buFont typeface="Wingdings 2" panose="05020102010507070707" pitchFamily="18" charset="2"/>
              <a:buNone/>
            </a:pPr>
            <a:r>
              <a:rPr lang="fa-IR" altLang="fa-IR" sz="1800" dirty="0" smtClean="0">
                <a:ea typeface="2  Homa"/>
                <a:cs typeface="B Homa" panose="00000400000000000000" pitchFamily="2" charset="-78"/>
              </a:rPr>
              <a:t>5 –ضوابط و مقررات اندیشیده برای  مکانیابی و مجاورت فعالیت های شهری</a:t>
            </a:r>
          </a:p>
          <a:p>
            <a:pPr>
              <a:buFont typeface="Wingdings 2" panose="05020102010507070707" pitchFamily="18" charset="2"/>
              <a:buNone/>
            </a:pPr>
            <a:r>
              <a:rPr lang="fa-IR" altLang="fa-IR" sz="1800" dirty="0" smtClean="0">
                <a:ea typeface="2  Homa"/>
                <a:cs typeface="B Homa" panose="00000400000000000000" pitchFamily="2" charset="-78"/>
              </a:rPr>
              <a:t>6 –ضوابط و مقررات اندیشیده برای  در معرض دید شهروندان قرار گرفتن ( نقی زاده ، 13  : 115 -114 ) .</a:t>
            </a:r>
          </a:p>
          <a:p>
            <a:pPr>
              <a:buFont typeface="Wingdings 2" panose="05020102010507070707" pitchFamily="18" charset="2"/>
              <a:buNone/>
            </a:pPr>
            <a:endParaRPr lang="fa-IR" altLang="fa-IR" sz="1800" dirty="0" smtClean="0">
              <a:ea typeface="2  Homa"/>
              <a:cs typeface="B Homa" panose="00000400000000000000" pitchFamily="2"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i="1" dirty="0">
                <a:solidFill>
                  <a:schemeClr val="accent1">
                    <a:tint val="83000"/>
                    <a:satMod val="150000"/>
                  </a:schemeClr>
                </a:solidFill>
                <a:latin typeface="Gungsuh" pitchFamily="18" charset="-127"/>
                <a:cs typeface="B Homa" panose="00000400000000000000" pitchFamily="2" charset="-78"/>
              </a:rPr>
              <a:t>زیبایی</a:t>
            </a:r>
            <a:endParaRPr lang="fa-IR" dirty="0"/>
          </a:p>
        </p:txBody>
      </p:sp>
      <p:sp>
        <p:nvSpPr>
          <p:cNvPr id="12291" name="Content Placeholder 2"/>
          <p:cNvSpPr>
            <a:spLocks noGrp="1"/>
          </p:cNvSpPr>
          <p:nvPr>
            <p:ph idx="1"/>
          </p:nvPr>
        </p:nvSpPr>
        <p:spPr>
          <a:xfrm>
            <a:off x="357188" y="1571625"/>
            <a:ext cx="8229600" cy="4572000"/>
          </a:xfrm>
        </p:spPr>
        <p:txBody>
          <a:bodyPr/>
          <a:lstStyle/>
          <a:p>
            <a:pPr>
              <a:buFont typeface="Wingdings 2" panose="05020102010507070707" pitchFamily="18" charset="2"/>
              <a:buNone/>
            </a:pPr>
            <a:r>
              <a:rPr lang="fa-IR" altLang="fa-IR" sz="2400" dirty="0" smtClean="0">
                <a:ea typeface="2  Homa"/>
                <a:cs typeface="B Homa" panose="00000400000000000000" pitchFamily="2" charset="-78"/>
              </a:rPr>
              <a:t>همانگونه که نزد یونانیان ”</a:t>
            </a:r>
            <a:r>
              <a:rPr lang="en-US" altLang="fa-IR" sz="2400" dirty="0" err="1" smtClean="0">
                <a:ea typeface="2  Homa"/>
                <a:cs typeface="B Homa" panose="00000400000000000000" pitchFamily="2" charset="-78"/>
              </a:rPr>
              <a:t>aisthetikos</a:t>
            </a:r>
            <a:r>
              <a:rPr lang="fa-IR" altLang="fa-IR" sz="2400" dirty="0" smtClean="0">
                <a:ea typeface="2  Homa"/>
                <a:cs typeface="B Homa" panose="00000400000000000000" pitchFamily="2" charset="-78"/>
              </a:rPr>
              <a:t>“ استیکوس ، </a:t>
            </a:r>
            <a:r>
              <a:rPr lang="fa-IR" altLang="fa-IR" sz="2400" dirty="0" smtClean="0">
                <a:solidFill>
                  <a:schemeClr val="bg1"/>
                </a:solidFill>
                <a:ea typeface="2  Homa"/>
                <a:cs typeface="B Homa" panose="00000400000000000000" pitchFamily="2" charset="-78"/>
              </a:rPr>
              <a:t>بازتاب عناصر زیبای جهان در عین حال خشنودی برآمده از آثار هنری </a:t>
            </a:r>
            <a:r>
              <a:rPr lang="fa-IR" altLang="fa-IR" sz="2400" dirty="0" smtClean="0">
                <a:ea typeface="2  Homa"/>
                <a:cs typeface="B Homa" panose="00000400000000000000" pitchFamily="2" charset="-78"/>
              </a:rPr>
              <a:t>نیز تلقی می شود .از این روست که گاهی آن را در تقابل با زیبایی ” زیبایی حسی ” نیز ترجمه کرده اند .</a:t>
            </a:r>
          </a:p>
          <a:p>
            <a:pPr>
              <a:buFont typeface="Wingdings 2" panose="05020102010507070707" pitchFamily="18" charset="2"/>
              <a:buNone/>
            </a:pPr>
            <a:r>
              <a:rPr lang="fa-IR" altLang="fa-IR" sz="2400" dirty="0" smtClean="0">
                <a:ea typeface="2  Homa"/>
                <a:cs typeface="B Homa" panose="00000400000000000000" pitchFamily="2" charset="-78"/>
              </a:rPr>
              <a:t>آنچه حس زیبا را در بیننده و مخاطب آثار هنری فراهم می آورد ، چیزی نیست مگر تحقق خلاقیت یا همان جادوی جهان آفرینی که یونانیان ”</a:t>
            </a:r>
            <a:r>
              <a:rPr lang="en-US" altLang="fa-IR" sz="2400" dirty="0" err="1" smtClean="0">
                <a:ea typeface="2  Homa"/>
                <a:cs typeface="B Homa" panose="00000400000000000000" pitchFamily="2" charset="-78"/>
              </a:rPr>
              <a:t>poiesis</a:t>
            </a:r>
            <a:r>
              <a:rPr lang="fa-IR" altLang="fa-IR" sz="2400" dirty="0" smtClean="0">
                <a:ea typeface="2  Homa"/>
                <a:cs typeface="B Homa" panose="00000400000000000000" pitchFamily="2" charset="-78"/>
              </a:rPr>
              <a:t>“ می نامند .</a:t>
            </a:r>
          </a:p>
          <a:p>
            <a:pPr>
              <a:buFont typeface="Wingdings 2" panose="05020102010507070707" pitchFamily="18" charset="2"/>
              <a:buNone/>
            </a:pPr>
            <a:r>
              <a:rPr lang="fa-IR" altLang="fa-IR" sz="2400" dirty="0" smtClean="0">
                <a:ea typeface="2  Homa"/>
                <a:cs typeface="B Homa" panose="00000400000000000000" pitchFamily="2" charset="-78"/>
              </a:rPr>
              <a:t>واژه ”پسا ” یا ” پساژ ” در فارسی باستان ، در مقایسه ، معادل ساختن یا تدارک و پرداختن است .و این چنین است که اصطلاح ” قشنگ – جهون – جوان ” به </a:t>
            </a:r>
            <a:r>
              <a:rPr lang="fa-IR" altLang="fa-IR" sz="2400" dirty="0" smtClean="0">
                <a:solidFill>
                  <a:schemeClr val="bg1"/>
                </a:solidFill>
                <a:ea typeface="2  Homa"/>
                <a:cs typeface="B Homa" panose="00000400000000000000" pitchFamily="2" charset="-78"/>
              </a:rPr>
              <a:t>کار یا چیزی گفته می شود که ساخت و پرداختی برازنده داشته باشد</a:t>
            </a:r>
            <a:r>
              <a:rPr lang="fa-IR" altLang="fa-IR" sz="2400" dirty="0" smtClean="0">
                <a:ea typeface="2  Homa"/>
                <a:cs typeface="B Homa" panose="00000400000000000000" pitchFamily="2" charset="-78"/>
              </a:rPr>
              <a:t> .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dirty="0">
                <a:cs typeface="B Homa" panose="00000400000000000000" pitchFamily="2" charset="-78"/>
              </a:rPr>
              <a:t>نتیجه گیری</a:t>
            </a:r>
            <a:endParaRPr lang="fa-IR" dirty="0"/>
          </a:p>
        </p:txBody>
      </p:sp>
      <p:sp>
        <p:nvSpPr>
          <p:cNvPr id="58371" name="Content Placeholder 2"/>
          <p:cNvSpPr>
            <a:spLocks noGrp="1"/>
          </p:cNvSpPr>
          <p:nvPr>
            <p:ph idx="1"/>
          </p:nvPr>
        </p:nvSpPr>
        <p:spPr/>
        <p:txBody>
          <a:bodyPr/>
          <a:lstStyle/>
          <a:p>
            <a:pPr>
              <a:buFont typeface="Wingdings 2" panose="05020102010507070707" pitchFamily="18" charset="2"/>
              <a:buNone/>
            </a:pPr>
            <a:r>
              <a:rPr lang="fa-IR" altLang="fa-IR" sz="2400" dirty="0" smtClean="0">
                <a:ea typeface="2  Homa"/>
                <a:cs typeface="B Homa" panose="00000400000000000000" pitchFamily="2" charset="-78"/>
              </a:rPr>
              <a:t>الزاما در فضای زندگی ملحوظ داشتن ساحت های مختلف حیات انسان و مراتب زیبایی مرتبط و متناسب هر کدام ضرورتی است که لازمه ظهور زیبایی و تعادل خواهد بود . علاوه بر این توجه به جنبه های مختلف فرهنگی وآموزش عمومی جامعه در ارتقاء کیفیت زیبایی در درک وشناخت زیبایی  و دریافت معانی آنها نقشی در خور توجه ایفا خواهد کرد </a:t>
            </a:r>
            <a:r>
              <a:rPr lang="fa-IR" altLang="fa-IR" sz="1800" dirty="0" smtClean="0">
                <a:ea typeface="2  Homa"/>
                <a:cs typeface="B Homa" panose="00000400000000000000" pitchFamily="2" charset="-78"/>
              </a:rPr>
              <a:t>( نقی زاده ، 13  : 115 -114 )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71400"/>
            <a:ext cx="8229600" cy="1399032"/>
          </a:xfrm>
        </p:spPr>
        <p:txBody>
          <a:bodyPr/>
          <a:lstStyle/>
          <a:p>
            <a:pPr algn="ctr">
              <a:defRPr/>
            </a:pPr>
            <a:r>
              <a:rPr lang="fa-IR" dirty="0">
                <a:cs typeface="B Homa" panose="00000400000000000000" pitchFamily="2" charset="-78"/>
              </a:rPr>
              <a:t>منابع و ماخذ</a:t>
            </a:r>
            <a:endParaRPr lang="fa-IR" dirty="0"/>
          </a:p>
        </p:txBody>
      </p:sp>
      <p:sp>
        <p:nvSpPr>
          <p:cNvPr id="59395" name="Rectangle 1"/>
          <p:cNvSpPr>
            <a:spLocks noChangeArrowheads="1"/>
          </p:cNvSpPr>
          <p:nvPr/>
        </p:nvSpPr>
        <p:spPr bwMode="auto">
          <a:xfrm>
            <a:off x="28575" y="908050"/>
            <a:ext cx="9037638" cy="563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marL="342900" indent="-342900" algn="r" rtl="1">
              <a:spcBef>
                <a:spcPct val="20000"/>
              </a:spcBef>
              <a:buClr>
                <a:schemeClr val="accent1"/>
              </a:buClr>
              <a:buSzPct val="80000"/>
              <a:buFont typeface="Wingdings 2" panose="05020102010507070707" pitchFamily="18" charset="2"/>
              <a:buChar char=""/>
              <a:defRPr sz="3000">
                <a:solidFill>
                  <a:schemeClr val="tx1"/>
                </a:solidFill>
                <a:latin typeface="Century Gothic" panose="020B0502020202020204" pitchFamily="34" charset="0"/>
              </a:defRPr>
            </a:lvl1pPr>
            <a:lvl2pPr marL="742950" indent="-285750" algn="r" rtl="1">
              <a:spcBef>
                <a:spcPct val="20000"/>
              </a:spcBef>
              <a:buClr>
                <a:schemeClr val="accent1"/>
              </a:buClr>
              <a:buSzPct val="95000"/>
              <a:buFont typeface="Verdana" panose="020B0604030504040204" pitchFamily="34" charset="0"/>
              <a:buChar char="›"/>
              <a:defRPr sz="2600">
                <a:solidFill>
                  <a:schemeClr val="tx1"/>
                </a:solidFill>
                <a:latin typeface="Century Gothic" panose="020B0502020202020204" pitchFamily="34" charset="0"/>
              </a:defRPr>
            </a:lvl2pPr>
            <a:lvl3pPr marL="1143000" indent="-228600" algn="r" rtl="1">
              <a:spcBef>
                <a:spcPct val="20000"/>
              </a:spcBef>
              <a:buClr>
                <a:schemeClr val="accent1"/>
              </a:buClr>
              <a:buFont typeface="Wingdings 2" panose="05020102010507070707" pitchFamily="18" charset="2"/>
              <a:buChar char=""/>
              <a:defRPr sz="2400">
                <a:solidFill>
                  <a:schemeClr val="tx1"/>
                </a:solidFill>
                <a:latin typeface="Century Gothic" panose="020B0502020202020204" pitchFamily="34" charset="0"/>
              </a:defRPr>
            </a:lvl3pPr>
            <a:lvl4pPr marL="1600200" indent="-228600" algn="r" rtl="1">
              <a:spcBef>
                <a:spcPct val="20000"/>
              </a:spcBef>
              <a:buClr>
                <a:schemeClr val="accent1"/>
              </a:buClr>
              <a:buFont typeface="Wingdings 2" panose="05020102010507070707" pitchFamily="18" charset="2"/>
              <a:buChar char=""/>
              <a:defRPr sz="2000">
                <a:solidFill>
                  <a:schemeClr val="tx1"/>
                </a:solidFill>
                <a:latin typeface="Century Gothic" panose="020B0502020202020204" pitchFamily="34" charset="0"/>
              </a:defRPr>
            </a:lvl4pPr>
            <a:lvl5pPr marL="2057400" indent="-228600" algn="r" rtl="1">
              <a:spcBef>
                <a:spcPct val="20000"/>
              </a:spcBef>
              <a:buClr>
                <a:srgbClr val="97ACD0"/>
              </a:buClr>
              <a:buFont typeface="Wingdings 2" panose="05020102010507070707" pitchFamily="18" charset="2"/>
              <a:buChar char=""/>
              <a:defRPr sz="1900">
                <a:solidFill>
                  <a:schemeClr val="tx1"/>
                </a:solidFill>
                <a:latin typeface="Century Gothic" panose="020B0502020202020204" pitchFamily="34" charset="0"/>
              </a:defRPr>
            </a:lvl5pPr>
            <a:lvl6pPr marL="2514600" indent="-228600" eaLnBrk="0" fontAlgn="base" hangingPunct="0">
              <a:spcBef>
                <a:spcPct val="20000"/>
              </a:spcBef>
              <a:spcAft>
                <a:spcPct val="0"/>
              </a:spcAft>
              <a:buClr>
                <a:srgbClr val="97ACD0"/>
              </a:buClr>
              <a:buFont typeface="Wingdings 2" panose="05020102010507070707" pitchFamily="18" charset="2"/>
              <a:buChar char=""/>
              <a:defRPr sz="1900">
                <a:solidFill>
                  <a:schemeClr val="tx1"/>
                </a:solidFill>
                <a:latin typeface="Century Gothic" panose="020B0502020202020204" pitchFamily="34" charset="0"/>
              </a:defRPr>
            </a:lvl6pPr>
            <a:lvl7pPr marL="2971800" indent="-228600" eaLnBrk="0" fontAlgn="base" hangingPunct="0">
              <a:spcBef>
                <a:spcPct val="20000"/>
              </a:spcBef>
              <a:spcAft>
                <a:spcPct val="0"/>
              </a:spcAft>
              <a:buClr>
                <a:srgbClr val="97ACD0"/>
              </a:buClr>
              <a:buFont typeface="Wingdings 2" panose="05020102010507070707" pitchFamily="18" charset="2"/>
              <a:buChar char=""/>
              <a:defRPr sz="1900">
                <a:solidFill>
                  <a:schemeClr val="tx1"/>
                </a:solidFill>
                <a:latin typeface="Century Gothic" panose="020B0502020202020204" pitchFamily="34" charset="0"/>
              </a:defRPr>
            </a:lvl7pPr>
            <a:lvl8pPr marL="3429000" indent="-228600" eaLnBrk="0" fontAlgn="base" hangingPunct="0">
              <a:spcBef>
                <a:spcPct val="20000"/>
              </a:spcBef>
              <a:spcAft>
                <a:spcPct val="0"/>
              </a:spcAft>
              <a:buClr>
                <a:srgbClr val="97ACD0"/>
              </a:buClr>
              <a:buFont typeface="Wingdings 2" panose="05020102010507070707" pitchFamily="18" charset="2"/>
              <a:buChar char=""/>
              <a:defRPr sz="1900">
                <a:solidFill>
                  <a:schemeClr val="tx1"/>
                </a:solidFill>
                <a:latin typeface="Century Gothic" panose="020B0502020202020204" pitchFamily="34" charset="0"/>
              </a:defRPr>
            </a:lvl8pPr>
            <a:lvl9pPr marL="3886200" indent="-228600" eaLnBrk="0" fontAlgn="base" hangingPunct="0">
              <a:spcBef>
                <a:spcPct val="20000"/>
              </a:spcBef>
              <a:spcAft>
                <a:spcPct val="0"/>
              </a:spcAft>
              <a:buClr>
                <a:srgbClr val="97ACD0"/>
              </a:buClr>
              <a:buFont typeface="Wingdings 2" panose="05020102010507070707" pitchFamily="18" charset="2"/>
              <a:buChar char=""/>
              <a:defRPr sz="1900">
                <a:solidFill>
                  <a:schemeClr val="tx1"/>
                </a:solidFill>
                <a:latin typeface="Century Gothic" panose="020B0502020202020204" pitchFamily="34" charset="0"/>
              </a:defRPr>
            </a:lvl9pPr>
          </a:lstStyle>
          <a:p>
            <a:pPr algn="justLow" eaLnBrk="1" hangingPunct="1">
              <a:spcBef>
                <a:spcPct val="0"/>
              </a:spcBef>
              <a:buClrTx/>
              <a:buSzTx/>
              <a:buFont typeface="Century Gothic" panose="020B0502020202020204" pitchFamily="34" charset="0"/>
              <a:buAutoNum type="arabicPeriod"/>
            </a:pPr>
            <a:r>
              <a:rPr lang="fa-IR" altLang="fa-IR" sz="1800">
                <a:latin typeface="Calibri" panose="020F0502020204030204" pitchFamily="34" charset="0"/>
                <a:ea typeface="Calibri" panose="020F0502020204030204" pitchFamily="34" charset="0"/>
                <a:cs typeface="B Nazanin" panose="00000400000000000000" pitchFamily="2" charset="-78"/>
              </a:rPr>
              <a:t>دهخدا ، علی اکبر ( 1339 ) لغت نامه دهخدا ، جلد 27 ، ،تهران ، چاپ سیروس </a:t>
            </a:r>
            <a:endParaRPr lang="en-US" altLang="fa-IR" sz="1800">
              <a:latin typeface="Arial" panose="020B0604020202020204" pitchFamily="34" charset="0"/>
              <a:ea typeface="Calibri" panose="020F0502020204030204" pitchFamily="34" charset="0"/>
            </a:endParaRPr>
          </a:p>
          <a:p>
            <a:pPr algn="justLow">
              <a:spcBef>
                <a:spcPct val="0"/>
              </a:spcBef>
              <a:buClrTx/>
              <a:buSzTx/>
              <a:buFont typeface="Century Gothic" panose="020B0502020202020204" pitchFamily="34" charset="0"/>
              <a:buAutoNum type="arabicPeriod"/>
            </a:pPr>
            <a:r>
              <a:rPr lang="fa-IR" altLang="fa-IR" sz="1800">
                <a:latin typeface="Calibri" panose="020F0502020204030204" pitchFamily="34" charset="0"/>
                <a:ea typeface="Calibri" panose="020F0502020204030204" pitchFamily="34" charset="0"/>
                <a:cs typeface="B Nazanin" panose="00000400000000000000" pitchFamily="2" charset="-78"/>
              </a:rPr>
              <a:t>معین ، محمد ( 1363 )  </a:t>
            </a:r>
            <a:r>
              <a:rPr lang="ar-SA" altLang="fa-IR" sz="1800">
                <a:latin typeface="Calibri" panose="020F0502020204030204" pitchFamily="34" charset="0"/>
                <a:ea typeface="Calibri" panose="020F0502020204030204" pitchFamily="34" charset="0"/>
                <a:cs typeface="B Nazanin" panose="00000400000000000000" pitchFamily="2" charset="-78"/>
              </a:rPr>
              <a:t>فرهنگ </a:t>
            </a:r>
            <a:r>
              <a:rPr lang="fa-IR" altLang="fa-IR" sz="1800">
                <a:latin typeface="Calibri" panose="020F0502020204030204" pitchFamily="34" charset="0"/>
                <a:ea typeface="Calibri" panose="020F0502020204030204" pitchFamily="34" charset="0"/>
                <a:cs typeface="B Nazanin" panose="00000400000000000000" pitchFamily="2" charset="-78"/>
              </a:rPr>
              <a:t>فارسی ، جلد دوم ، تهران ، انتشارات امیرکبیر </a:t>
            </a:r>
            <a:endParaRPr lang="en-US" altLang="fa-IR" sz="1800">
              <a:latin typeface="Arial" panose="020B0604020202020204" pitchFamily="34" charset="0"/>
            </a:endParaRPr>
          </a:p>
          <a:p>
            <a:pPr algn="justLow">
              <a:spcBef>
                <a:spcPct val="0"/>
              </a:spcBef>
              <a:buClrTx/>
              <a:buSzTx/>
              <a:buFont typeface="Century Gothic" panose="020B0502020202020204" pitchFamily="34" charset="0"/>
              <a:buAutoNum type="arabicPeriod"/>
            </a:pPr>
            <a:r>
              <a:rPr lang="fa-IR" altLang="fa-IR" sz="1800">
                <a:latin typeface="Calibri" panose="020F0502020204030204" pitchFamily="34" charset="0"/>
                <a:cs typeface="B Nazanin" panose="00000400000000000000" pitchFamily="2" charset="-78"/>
              </a:rPr>
              <a:t>صدری افشار ، غلامحسین ، حکمی ، نسرین (1387 ) ، فرهنگ فارسی امروز ،تهران ، انتشارات نشر کلمه</a:t>
            </a:r>
            <a:endParaRPr lang="en-US" altLang="fa-IR" sz="1800">
              <a:latin typeface="Arial" panose="020B0604020202020204" pitchFamily="34" charset="0"/>
            </a:endParaRPr>
          </a:p>
          <a:p>
            <a:pPr algn="justLow">
              <a:spcBef>
                <a:spcPct val="0"/>
              </a:spcBef>
              <a:buClrTx/>
              <a:buSzTx/>
              <a:buFont typeface="Century Gothic" panose="020B0502020202020204" pitchFamily="34" charset="0"/>
              <a:buAutoNum type="arabicPeriod"/>
            </a:pPr>
            <a:r>
              <a:rPr lang="fa-IR" altLang="fa-IR" sz="1800">
                <a:latin typeface="Calibri" panose="020F0502020204030204" pitchFamily="34" charset="0"/>
                <a:cs typeface="B Nazanin" panose="00000400000000000000" pitchFamily="2" charset="-78"/>
              </a:rPr>
              <a:t>آیوازیان ، سیمون  ( 1381 ) هنرهای زیبا ، زیبایی شناسی و خاستگاه آن در نقدمعماری ، شماره 12 ، تهران ، انتشارات دانشگاه تهران</a:t>
            </a:r>
            <a:endParaRPr lang="en-US" altLang="fa-IR" sz="1800">
              <a:latin typeface="Arial" panose="020B0604020202020204" pitchFamily="34" charset="0"/>
            </a:endParaRPr>
          </a:p>
          <a:p>
            <a:pPr algn="justLow">
              <a:spcBef>
                <a:spcPct val="0"/>
              </a:spcBef>
              <a:buClrTx/>
              <a:buSzTx/>
              <a:buFont typeface="Century Gothic" panose="020B0502020202020204" pitchFamily="34" charset="0"/>
              <a:buAutoNum type="arabicPeriod"/>
            </a:pPr>
            <a:r>
              <a:rPr lang="fa-IR" altLang="fa-IR" sz="1800">
                <a:latin typeface="Calibri" panose="020F0502020204030204" pitchFamily="34" charset="0"/>
                <a:cs typeface="B Nazanin" panose="00000400000000000000" pitchFamily="2" charset="-78"/>
              </a:rPr>
              <a:t>نقی زاده ، محمد ، مقاله فلسفه زیبایی شناسی و طراحی محیط و منظر ایرانی </a:t>
            </a:r>
            <a:endParaRPr lang="en-US" altLang="fa-IR" sz="1800">
              <a:latin typeface="Arial" panose="020B0604020202020204" pitchFamily="34" charset="0"/>
            </a:endParaRPr>
          </a:p>
          <a:p>
            <a:pPr algn="justLow">
              <a:spcBef>
                <a:spcPct val="0"/>
              </a:spcBef>
              <a:buClrTx/>
              <a:buSzTx/>
              <a:buFont typeface="Century Gothic" panose="020B0502020202020204" pitchFamily="34" charset="0"/>
              <a:buAutoNum type="arabicPeriod"/>
            </a:pPr>
            <a:r>
              <a:rPr lang="fa-IR" altLang="fa-IR" sz="1800">
                <a:latin typeface="Calibri" panose="020F0502020204030204" pitchFamily="34" charset="0"/>
                <a:cs typeface="B Nazanin" panose="00000400000000000000" pitchFamily="2" charset="-78"/>
              </a:rPr>
              <a:t>اریانپورکاشانی ، منوچهر ( 1386 ) فرهنگ پیشرو اریان پور، تهران ، انتشارات نشر الکترونیکی و اطلاع رسانی رایانه</a:t>
            </a:r>
            <a:endParaRPr lang="en-US" altLang="fa-IR" sz="1800">
              <a:latin typeface="Arial" panose="020B0604020202020204" pitchFamily="34" charset="0"/>
            </a:endParaRPr>
          </a:p>
          <a:p>
            <a:pPr algn="justLow">
              <a:spcBef>
                <a:spcPct val="0"/>
              </a:spcBef>
              <a:buClrTx/>
              <a:buSzTx/>
              <a:buFont typeface="Century Gothic" panose="020B0502020202020204" pitchFamily="34" charset="0"/>
              <a:buAutoNum type="arabicPeriod"/>
            </a:pPr>
            <a:r>
              <a:rPr lang="en-US" altLang="fa-IR" sz="1800">
                <a:latin typeface="Calibri" panose="020F0502020204030204" pitchFamily="34" charset="0"/>
                <a:cs typeface="B Nazanin" panose="00000400000000000000" pitchFamily="2" charset="-78"/>
              </a:rPr>
              <a:t> </a:t>
            </a:r>
            <a:r>
              <a:rPr lang="fa-IR" altLang="fa-IR" sz="1800" i="1">
                <a:latin typeface="Calibri" panose="020F0502020204030204" pitchFamily="34" charset="0"/>
                <a:cs typeface="B Nazanin" panose="00000400000000000000" pitchFamily="2" charset="-78"/>
              </a:rPr>
              <a:t>ایروین ، ای اچ( </a:t>
            </a:r>
            <a:r>
              <a:rPr lang="fa-IR" altLang="fa-IR" sz="1800">
                <a:latin typeface="Calibri" panose="020F0502020204030204" pitchFamily="34" charset="0"/>
                <a:cs typeface="B Nazanin" panose="00000400000000000000" pitchFamily="2" charset="-78"/>
              </a:rPr>
              <a:t>1369</a:t>
            </a:r>
            <a:r>
              <a:rPr lang="fa-IR" altLang="fa-IR" sz="1800" i="1">
                <a:latin typeface="Calibri" panose="020F0502020204030204" pitchFamily="34" charset="0"/>
                <a:cs typeface="B Nazanin" panose="00000400000000000000" pitchFamily="2" charset="-78"/>
              </a:rPr>
              <a:t> )  فرهنگ لغات مترادف و متضاد انگلیسی ، مترجم : </a:t>
            </a:r>
            <a:r>
              <a:rPr lang="fa-IR" altLang="fa-IR" sz="1800">
                <a:latin typeface="Calibri" panose="020F0502020204030204" pitchFamily="34" charset="0"/>
                <a:cs typeface="B Nazanin" panose="00000400000000000000" pitchFamily="2" charset="-78"/>
              </a:rPr>
              <a:t>اسماعیل زارع بهتاش ، تهران ،  انتشارات راهنما</a:t>
            </a:r>
            <a:endParaRPr lang="en-US" altLang="fa-IR" sz="1800">
              <a:latin typeface="Arial" panose="020B0604020202020204" pitchFamily="34" charset="0"/>
            </a:endParaRPr>
          </a:p>
          <a:p>
            <a:pPr algn="justLow">
              <a:spcBef>
                <a:spcPct val="0"/>
              </a:spcBef>
              <a:buClrTx/>
              <a:buSzTx/>
              <a:buFont typeface="Century Gothic" panose="020B0502020202020204" pitchFamily="34" charset="0"/>
              <a:buAutoNum type="arabicPeriod"/>
            </a:pPr>
            <a:r>
              <a:rPr lang="fa-IR" altLang="fa-IR" sz="1800">
                <a:latin typeface="Calibri" panose="020F0502020204030204" pitchFamily="34" charset="0"/>
                <a:cs typeface="B Nazanin" panose="00000400000000000000" pitchFamily="2" charset="-78"/>
              </a:rPr>
              <a:t>اریان پورکاشانی ، منوچهر( 1370 ) فرهنگ کامل انگلیسی ، جلدهای 1و2و5 ، تهران ، انتشارات امیرکبیر</a:t>
            </a:r>
            <a:endParaRPr lang="en-US" altLang="fa-IR" sz="1800">
              <a:latin typeface="Arial" panose="020B0604020202020204" pitchFamily="34" charset="0"/>
            </a:endParaRPr>
          </a:p>
          <a:p>
            <a:pPr algn="justLow">
              <a:spcBef>
                <a:spcPct val="0"/>
              </a:spcBef>
              <a:buClrTx/>
              <a:buSzTx/>
              <a:buFont typeface="Century Gothic" panose="020B0502020202020204" pitchFamily="34" charset="0"/>
              <a:buAutoNum type="arabicPeriod"/>
            </a:pPr>
            <a:r>
              <a:rPr lang="fa-IR" altLang="fa-IR" sz="1800">
                <a:latin typeface="Calibri" panose="020F0502020204030204" pitchFamily="34" charset="0"/>
                <a:cs typeface="B Nazanin" panose="00000400000000000000" pitchFamily="2" charset="-78"/>
              </a:rPr>
              <a:t>نقی زاده ، محمد ، زیبایی شناسی کاربردی ( مجموعه مقالات ) مقاله زیبایی شناسی ، فرم ، فضا </a:t>
            </a:r>
            <a:endParaRPr lang="en-US" altLang="fa-IR" sz="1800">
              <a:latin typeface="Arial" panose="020B0604020202020204" pitchFamily="34" charset="0"/>
            </a:endParaRPr>
          </a:p>
          <a:p>
            <a:pPr algn="justLow">
              <a:spcBef>
                <a:spcPct val="0"/>
              </a:spcBef>
              <a:buClrTx/>
              <a:buSzTx/>
              <a:buFont typeface="Century Gothic" panose="020B0502020202020204" pitchFamily="34" charset="0"/>
              <a:buAutoNum type="arabicPeriod"/>
            </a:pPr>
            <a:r>
              <a:rPr lang="fa-IR" altLang="fa-IR" sz="1800">
                <a:latin typeface="Calibri" panose="020F0502020204030204" pitchFamily="34" charset="0"/>
                <a:cs typeface="B Nazanin" panose="00000400000000000000" pitchFamily="2" charset="-78"/>
              </a:rPr>
              <a:t>کورت گروتر، یورگ (  1383 ) مبانی زیبایی شناختی ، مترجم: دکتر جهانشاه پاکزاد ، مهندس عبدالرضا همایون ، تهران ، انتشارات دانشگاه شهید بهشتی </a:t>
            </a:r>
            <a:endParaRPr lang="en-US" altLang="fa-IR" sz="1800">
              <a:latin typeface="Arial" panose="020B0604020202020204" pitchFamily="34" charset="0"/>
            </a:endParaRPr>
          </a:p>
          <a:p>
            <a:pPr algn="justLow">
              <a:spcBef>
                <a:spcPct val="0"/>
              </a:spcBef>
              <a:buClrTx/>
              <a:buSzTx/>
              <a:buFont typeface="Century Gothic" panose="020B0502020202020204" pitchFamily="34" charset="0"/>
              <a:buAutoNum type="arabicPeriod"/>
            </a:pPr>
            <a:r>
              <a:rPr lang="fa-IR" altLang="fa-IR" sz="1800">
                <a:latin typeface="Calibri" panose="020F0502020204030204" pitchFamily="34" charset="0"/>
                <a:cs typeface="B Nazanin" panose="00000400000000000000" pitchFamily="2" charset="-78"/>
              </a:rPr>
              <a:t>بیردزلی ، مونروسی و هاسپرس ، جان ( 1376) تاریخ و مسائل زیبایی شناسی ، مترجم : محمد سعید حنایی کاشانی  ، تهران ، انتشارات هرمس          </a:t>
            </a:r>
            <a:endParaRPr lang="en-US" altLang="fa-IR" sz="1800">
              <a:latin typeface="Arial" panose="020B0604020202020204" pitchFamily="34" charset="0"/>
            </a:endParaRPr>
          </a:p>
          <a:p>
            <a:pPr algn="justLow">
              <a:spcBef>
                <a:spcPct val="0"/>
              </a:spcBef>
              <a:buClrTx/>
              <a:buSzTx/>
              <a:buFont typeface="Century Gothic" panose="020B0502020202020204" pitchFamily="34" charset="0"/>
              <a:buAutoNum type="arabicPeriod"/>
            </a:pPr>
            <a:r>
              <a:rPr lang="fa-IR" altLang="fa-IR" sz="1800">
                <a:latin typeface="Calibri" panose="020F0502020204030204" pitchFamily="34" charset="0"/>
                <a:cs typeface="B Nazanin" panose="00000400000000000000" pitchFamily="2" charset="-78"/>
              </a:rPr>
              <a:t>لنگ ، جان ( 1386 ) آفرینش نظریه معماری ، مترجم : دکتر علیرضا عینی فر ، تهران ، انتشارات دانشگاه تهران</a:t>
            </a:r>
            <a:endParaRPr lang="en-US" altLang="fa-IR" sz="1800">
              <a:latin typeface="Arial" panose="020B0604020202020204" pitchFamily="34" charset="0"/>
            </a:endParaRPr>
          </a:p>
          <a:p>
            <a:pPr algn="justLow">
              <a:spcBef>
                <a:spcPct val="0"/>
              </a:spcBef>
              <a:buClrTx/>
              <a:buSzTx/>
              <a:buFont typeface="Century Gothic" panose="020B0502020202020204" pitchFamily="34" charset="0"/>
              <a:buAutoNum type="arabicPeriod"/>
            </a:pPr>
            <a:r>
              <a:rPr lang="fa-IR" altLang="fa-IR" sz="1800">
                <a:latin typeface="Calibri" panose="020F0502020204030204" pitchFamily="34" charset="0"/>
                <a:cs typeface="B Nazanin" panose="00000400000000000000" pitchFamily="2" charset="-78"/>
              </a:rPr>
              <a:t>(  1374) زیبایی شناسی و نقد هنر ، مترجم : یعقوب آژند ، تهران ، انتشارات مولی</a:t>
            </a:r>
            <a:endParaRPr lang="en-US" altLang="fa-IR" sz="1800">
              <a:latin typeface="Arial" panose="020B0604020202020204" pitchFamily="34" charset="0"/>
            </a:endParaRPr>
          </a:p>
          <a:p>
            <a:pPr algn="justLow">
              <a:spcBef>
                <a:spcPct val="0"/>
              </a:spcBef>
              <a:buClrTx/>
              <a:buSzTx/>
              <a:buFont typeface="Century Gothic" panose="020B0502020202020204" pitchFamily="34" charset="0"/>
              <a:buAutoNum type="arabicPeriod"/>
            </a:pPr>
            <a:r>
              <a:rPr lang="fa-IR" altLang="fa-IR" sz="1800">
                <a:latin typeface="Calibri" panose="020F0502020204030204" pitchFamily="34" charset="0"/>
                <a:cs typeface="B Nazanin" panose="00000400000000000000" pitchFamily="2" charset="-78"/>
              </a:rPr>
              <a:t>نقره کار ، عبدالحمید ( 1388 -1389 ) جروه  مبانی نظری معماری ، تهران ، مرکز انتشارات دانشگاه علم و صنعت</a:t>
            </a:r>
            <a:endParaRPr lang="en-US" altLang="fa-IR" sz="1800">
              <a:latin typeface="Arial" panose="020B0604020202020204" pitchFamily="34" charset="0"/>
            </a:endParaRPr>
          </a:p>
          <a:p>
            <a:pPr algn="justLow">
              <a:spcBef>
                <a:spcPct val="0"/>
              </a:spcBef>
              <a:buClrTx/>
              <a:buSzTx/>
              <a:buFont typeface="Century Gothic" panose="020B0502020202020204" pitchFamily="34" charset="0"/>
              <a:buAutoNum type="arabicPeriod"/>
            </a:pPr>
            <a:r>
              <a:rPr lang="fa-IR" altLang="fa-IR" sz="1800">
                <a:latin typeface="Calibri" panose="020F0502020204030204" pitchFamily="34" charset="0"/>
                <a:cs typeface="B Nazanin" panose="00000400000000000000" pitchFamily="2" charset="-78"/>
              </a:rPr>
              <a:t>توسلی ، محمود ( 13  ) قواعد و معیارهای فضای شهری ، تهران ، مرکز مطالعات و تحقیقات شهرسازی در ایران</a:t>
            </a:r>
            <a:endParaRPr lang="en-US" altLang="fa-IR" sz="1800">
              <a:latin typeface="Arial" panose="020B0604020202020204" pitchFamily="34" charset="0"/>
            </a:endParaRPr>
          </a:p>
          <a:p>
            <a:pPr algn="justLow">
              <a:spcBef>
                <a:spcPct val="0"/>
              </a:spcBef>
              <a:buClrTx/>
              <a:buSzTx/>
              <a:buFont typeface="Century Gothic" panose="020B0502020202020204" pitchFamily="34" charset="0"/>
              <a:buAutoNum type="arabicPeriod"/>
            </a:pPr>
            <a:r>
              <a:rPr lang="fa-IR" altLang="fa-IR" sz="1800">
                <a:latin typeface="Calibri" panose="020F0502020204030204" pitchFamily="34" charset="0"/>
                <a:cs typeface="B Nazanin" panose="00000400000000000000" pitchFamily="2" charset="-78"/>
              </a:rPr>
              <a:t>تیس اونسن ، توماس ( 1387 ) گونه شناسی فضا در شهرسازی وشی به منظور طراحی زیباشناسانه در شهرها ، مترجم : دکتر مهشید شکوهی ، تهران ، معاونت پژوهشی دانشگاه هنر </a:t>
            </a:r>
            <a:endParaRPr lang="fa-IR" altLang="fa-IR" sz="1800">
              <a:latin typeface="Arial" panose="020B0604020202020204" pitchFamily="34"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365104"/>
            <a:ext cx="8229600" cy="1399032"/>
          </a:xfrm>
        </p:spPr>
        <p:txBody>
          <a:bodyPr/>
          <a:lstStyle/>
          <a:p>
            <a:pPr>
              <a:defRPr/>
            </a:pPr>
            <a:r>
              <a:rPr lang="fa-IR" sz="8000" dirty="0">
                <a:solidFill>
                  <a:schemeClr val="tx1"/>
                </a:solidFill>
                <a:effectLst/>
                <a:cs typeface="B Homa" panose="00000400000000000000" pitchFamily="2" charset="-78"/>
              </a:rPr>
              <a:t>پایان</a:t>
            </a:r>
            <a:endParaRPr lang="fa-IR" sz="8000" dirty="0">
              <a:solidFill>
                <a:schemeClr val="tx1"/>
              </a:solidFill>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i="1" dirty="0">
                <a:solidFill>
                  <a:schemeClr val="accent1">
                    <a:tint val="83000"/>
                    <a:satMod val="150000"/>
                  </a:schemeClr>
                </a:solidFill>
                <a:latin typeface="Gungsuh" pitchFamily="18" charset="-127"/>
                <a:cs typeface="B Homa" panose="00000400000000000000" pitchFamily="2" charset="-78"/>
              </a:rPr>
              <a:t>زیبایی</a:t>
            </a:r>
            <a:endParaRPr lang="fa-IR" dirty="0"/>
          </a:p>
        </p:txBody>
      </p:sp>
      <p:sp>
        <p:nvSpPr>
          <p:cNvPr id="13315" name="Content Placeholder 2"/>
          <p:cNvSpPr>
            <a:spLocks noGrp="1"/>
          </p:cNvSpPr>
          <p:nvPr>
            <p:ph idx="1"/>
          </p:nvPr>
        </p:nvSpPr>
        <p:spPr/>
        <p:txBody>
          <a:bodyPr>
            <a:normAutofit fontScale="62500" lnSpcReduction="20000"/>
          </a:bodyPr>
          <a:lstStyle/>
          <a:p>
            <a:pPr>
              <a:buFont typeface="Wingdings 2" panose="05020102010507070707" pitchFamily="18" charset="2"/>
              <a:buNone/>
            </a:pPr>
            <a:r>
              <a:rPr lang="fa-IR" altLang="fa-IR" sz="2400" dirty="0" smtClean="0">
                <a:ea typeface="2  Homa"/>
                <a:cs typeface="B Homa" panose="00000400000000000000" pitchFamily="2" charset="-78"/>
              </a:rPr>
              <a:t>برای درک و جذب زیبایی ، نقش وجودی می بایست پاک و آراسته باشد تا شایستگی دریافت حاصل آید .حضرت مولانا می فرماید :</a:t>
            </a:r>
          </a:p>
          <a:p>
            <a:pPr>
              <a:buFont typeface="Wingdings 2" panose="05020102010507070707" pitchFamily="18" charset="2"/>
              <a:buNone/>
            </a:pPr>
            <a:r>
              <a:rPr lang="fa-IR" altLang="fa-IR" sz="2400" dirty="0" smtClean="0">
                <a:solidFill>
                  <a:schemeClr val="bg1"/>
                </a:solidFill>
                <a:ea typeface="2  Homa"/>
                <a:cs typeface="B Homa" panose="00000400000000000000" pitchFamily="2" charset="-78"/>
              </a:rPr>
              <a:t>               چون شوی زیبا                  بدان زیبا رسی</a:t>
            </a:r>
            <a:r>
              <a:rPr lang="en-US" altLang="fa-IR" sz="2400" dirty="0" smtClean="0">
                <a:solidFill>
                  <a:schemeClr val="bg1"/>
                </a:solidFill>
                <a:ea typeface="2  Homa"/>
                <a:cs typeface="B Homa" panose="00000400000000000000" pitchFamily="2" charset="-78"/>
              </a:rPr>
              <a:t> </a:t>
            </a:r>
            <a:r>
              <a:rPr lang="fa-IR" altLang="fa-IR" sz="1800" dirty="0" smtClean="0">
                <a:ea typeface="2  Homa"/>
                <a:cs typeface="B Homa" panose="00000400000000000000" pitchFamily="2" charset="-78"/>
              </a:rPr>
              <a:t>(آیوازیان، 1381 </a:t>
            </a:r>
            <a:r>
              <a:rPr lang="en-US" altLang="fa-IR" sz="1800" dirty="0" smtClean="0">
                <a:ea typeface="2  Homa"/>
                <a:cs typeface="B Homa" panose="00000400000000000000" pitchFamily="2" charset="-78"/>
              </a:rPr>
              <a:t>: </a:t>
            </a:r>
            <a:r>
              <a:rPr lang="fa-IR" altLang="fa-IR" sz="1800" dirty="0" smtClean="0">
                <a:ea typeface="2  Homa"/>
                <a:cs typeface="B Homa" panose="00000400000000000000" pitchFamily="2" charset="-78"/>
              </a:rPr>
              <a:t>64 )</a:t>
            </a:r>
            <a:r>
              <a:rPr lang="en-US" altLang="fa-IR" sz="1800" dirty="0" smtClean="0">
                <a:ea typeface="2  Homa"/>
                <a:cs typeface="B Homa" panose="00000400000000000000" pitchFamily="2" charset="-78"/>
              </a:rPr>
              <a:t> . </a:t>
            </a:r>
            <a:endParaRPr lang="fa-IR" altLang="fa-IR" sz="1200" dirty="0" smtClean="0">
              <a:ea typeface="2  Homa"/>
              <a:cs typeface="B Homa" panose="00000400000000000000" pitchFamily="2" charset="-78"/>
            </a:endParaRPr>
          </a:p>
          <a:p>
            <a:pPr>
              <a:buFont typeface="Wingdings 2" panose="05020102010507070707" pitchFamily="18" charset="2"/>
              <a:buNone/>
            </a:pPr>
            <a:endParaRPr lang="fa-IR" altLang="fa-IR" sz="1200" dirty="0" smtClean="0">
              <a:ea typeface="2  Homa"/>
              <a:cs typeface="B Homa" panose="00000400000000000000" pitchFamily="2" charset="-78"/>
            </a:endParaRPr>
          </a:p>
          <a:p>
            <a:pPr>
              <a:buFont typeface="Wingdings 2" panose="05020102010507070707" pitchFamily="18" charset="2"/>
              <a:buNone/>
            </a:pPr>
            <a:endParaRPr lang="fa-IR" altLang="fa-IR" sz="1800" dirty="0" smtClean="0">
              <a:solidFill>
                <a:srgbClr val="FFC000"/>
              </a:solidFill>
              <a:ea typeface="2  Homa"/>
              <a:cs typeface="B Homa" panose="00000400000000000000" pitchFamily="2" charset="-78"/>
            </a:endParaRPr>
          </a:p>
          <a:p>
            <a:pPr>
              <a:buFont typeface="Wingdings 2" panose="05020102010507070707" pitchFamily="18" charset="2"/>
              <a:buNone/>
            </a:pPr>
            <a:r>
              <a:rPr lang="fa-IR" altLang="fa-IR" sz="3200" dirty="0" smtClean="0">
                <a:solidFill>
                  <a:srgbClr val="FFC000"/>
                </a:solidFill>
                <a:ea typeface="2  Homa"/>
                <a:cs typeface="B Homa" panose="00000400000000000000" pitchFamily="2" charset="-78"/>
              </a:rPr>
              <a:t>همانطور که عنوان شد در این تعریف ارتباط میان انسان و زیبایی را هنر بر قرار می کند و با آن جان می گیرد و درک آن از طریق ذهن صورت می گیرد . علاوه بر این در این تعریف  آفرینش گری و همچنین  کار یا چیزی  که ساخت و پرداختی برازنده داشته باشد را نیز جزء تعاریف زیبایی می دانند . یعنی زیبایی را هم در طبیعت و هم آثار خلق شده مصنوع  می بیند .</a:t>
            </a:r>
          </a:p>
          <a:p>
            <a:pPr>
              <a:buFont typeface="Wingdings 2" panose="05020102010507070707" pitchFamily="18" charset="2"/>
              <a:buNone/>
            </a:pPr>
            <a:endParaRPr lang="fa-IR" altLang="fa-IR" sz="2000" dirty="0" smtClean="0">
              <a:ea typeface="2  Badr"/>
              <a:cs typeface="2  Badr"/>
            </a:endParaRPr>
          </a:p>
          <a:p>
            <a:pPr>
              <a:buFont typeface="Wingdings 2" panose="05020102010507070707" pitchFamily="18" charset="2"/>
              <a:buNone/>
            </a:pPr>
            <a:endParaRPr lang="fa-IR" altLang="fa-IR" sz="2000" dirty="0" smtClean="0">
              <a:ea typeface="2  Badr"/>
              <a:cs typeface="2  Badr"/>
            </a:endParaRPr>
          </a:p>
          <a:p>
            <a:pPr>
              <a:buFont typeface="Wingdings 2" panose="05020102010507070707" pitchFamily="18" charset="2"/>
              <a:buNone/>
            </a:pPr>
            <a:endParaRPr lang="fa-IR" altLang="fa-IR" sz="2000" dirty="0" smtClean="0">
              <a:ea typeface="2  Badr"/>
              <a:cs typeface="2  Badr"/>
            </a:endParaRPr>
          </a:p>
          <a:p>
            <a:pPr>
              <a:buFont typeface="Wingdings 2" panose="05020102010507070707" pitchFamily="18" charset="2"/>
              <a:buNone/>
            </a:pPr>
            <a:r>
              <a:rPr lang="fa-IR" altLang="fa-IR" dirty="0" smtClean="0">
                <a:ea typeface="2  Badr"/>
                <a:cs typeface="2  Badr"/>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i="1" dirty="0">
                <a:solidFill>
                  <a:schemeClr val="accent1">
                    <a:tint val="83000"/>
                    <a:satMod val="150000"/>
                  </a:schemeClr>
                </a:solidFill>
                <a:latin typeface="Gungsuh" pitchFamily="18" charset="-127"/>
                <a:cs typeface="B Homa" panose="00000400000000000000" pitchFamily="2" charset="-78"/>
              </a:rPr>
              <a:t>زیبایی</a:t>
            </a:r>
            <a:endParaRPr lang="fa-IR" dirty="0"/>
          </a:p>
        </p:txBody>
      </p:sp>
      <p:sp>
        <p:nvSpPr>
          <p:cNvPr id="14339" name="Content Placeholder 2"/>
          <p:cNvSpPr>
            <a:spLocks noGrp="1"/>
          </p:cNvSpPr>
          <p:nvPr>
            <p:ph idx="1"/>
          </p:nvPr>
        </p:nvSpPr>
        <p:spPr/>
        <p:txBody>
          <a:bodyPr>
            <a:normAutofit fontScale="92500"/>
          </a:bodyPr>
          <a:lstStyle/>
          <a:p>
            <a:pPr>
              <a:buFont typeface="Wingdings" panose="05000000000000000000" pitchFamily="2" charset="2"/>
              <a:buChar char="v"/>
            </a:pPr>
            <a:r>
              <a:rPr lang="fa-IR" altLang="fa-IR" sz="2400" dirty="0" smtClean="0">
                <a:ea typeface="2  Homa"/>
                <a:cs typeface="B Homa" panose="00000400000000000000" pitchFamily="2" charset="-78"/>
              </a:rPr>
              <a:t>زیبایی موضوع یا مفهوم و یا حقیقتی است که تمایل انسان به آن یا خمیره  او سرشته شده و بنا به تعبیر علامه طباطبایی انسان مفطور به حب جمیل است . قدیمیترین آثار فلاسفه </a:t>
            </a:r>
            <a:r>
              <a:rPr lang="fa-IR" altLang="fa-IR" sz="2400" dirty="0" smtClean="0">
                <a:solidFill>
                  <a:schemeClr val="bg1"/>
                </a:solidFill>
                <a:ea typeface="2  Homa"/>
                <a:cs typeface="B Homa" panose="00000400000000000000" pitchFamily="2" charset="-78"/>
              </a:rPr>
              <a:t>زیبایی</a:t>
            </a:r>
            <a:r>
              <a:rPr lang="fa-IR" altLang="fa-IR" sz="2400" dirty="0" smtClean="0">
                <a:ea typeface="2  Homa"/>
                <a:cs typeface="B Homa" panose="00000400000000000000" pitchFamily="2" charset="-78"/>
              </a:rPr>
              <a:t> را به همراه </a:t>
            </a:r>
            <a:r>
              <a:rPr lang="fa-IR" altLang="fa-IR" sz="2400" dirty="0" smtClean="0">
                <a:solidFill>
                  <a:schemeClr val="bg1"/>
                </a:solidFill>
                <a:ea typeface="2  Homa"/>
                <a:cs typeface="B Homa" panose="00000400000000000000" pitchFamily="2" charset="-78"/>
              </a:rPr>
              <a:t>حقیقت و خوبی </a:t>
            </a:r>
            <a:r>
              <a:rPr lang="fa-IR" altLang="fa-IR" sz="2400" dirty="0" smtClean="0">
                <a:ea typeface="2  Homa"/>
                <a:cs typeface="B Homa" panose="00000400000000000000" pitchFamily="2" charset="-78"/>
              </a:rPr>
              <a:t>، 3 اصل جهانی مورد علاقه و احترام جملگی انسان ها معرفی می نماید . در مورد زیبایی نیز همانند بسیاری موضوعات مرتبط با ان همچون هنر و خوبی و و عشق سلسله مراتبی وجود دارد که مشتمل بر وجوه </a:t>
            </a:r>
            <a:r>
              <a:rPr lang="fa-IR" altLang="fa-IR" sz="2400" dirty="0" smtClean="0">
                <a:solidFill>
                  <a:schemeClr val="bg1"/>
                </a:solidFill>
                <a:ea typeface="2  Homa"/>
                <a:cs typeface="B Homa" panose="00000400000000000000" pitchFamily="2" charset="-78"/>
              </a:rPr>
              <a:t>زمینی و مادی ( جسمی ) ، مثالی ( روانی ) و معنوی ( روحانی )</a:t>
            </a:r>
            <a:r>
              <a:rPr lang="fa-IR" altLang="fa-IR" sz="2400" dirty="0" smtClean="0">
                <a:ea typeface="2  Homa"/>
                <a:cs typeface="B Homa" panose="00000400000000000000" pitchFamily="2" charset="-78"/>
              </a:rPr>
              <a:t> است و لذا باید توجه داشت که این مقولات با یکدیگر خلط نشده و بالاخص وجوه مادون و نازل جایگرین وجوه عالی نشوند و در حقیقت این وجوه از زیبایی که مترادف و هم طراز با ساحت های سه گانه حیات انسان هستند نبایستی جایگزین یکدیگر شوند</a:t>
            </a:r>
            <a:r>
              <a:rPr lang="en-US" altLang="fa-IR" sz="2400" dirty="0" smtClean="0">
                <a:ea typeface="2  Homa"/>
                <a:cs typeface="B Homa" panose="00000400000000000000" pitchFamily="2" charset="-78"/>
              </a:rPr>
              <a:t> </a:t>
            </a:r>
            <a:r>
              <a:rPr lang="fa-IR" altLang="fa-IR" sz="1800" dirty="0" smtClean="0">
                <a:ea typeface="2  Homa"/>
                <a:cs typeface="B Homa" panose="00000400000000000000" pitchFamily="2" charset="-78"/>
              </a:rPr>
              <a:t>( نقی زاده</a:t>
            </a:r>
            <a:r>
              <a:rPr lang="en-US" altLang="fa-IR" sz="1800" dirty="0" smtClean="0">
                <a:ea typeface="2  Homa"/>
                <a:cs typeface="B Homa" panose="00000400000000000000" pitchFamily="2" charset="-78"/>
              </a:rPr>
              <a:t>  :</a:t>
            </a:r>
            <a:r>
              <a:rPr lang="fa-IR" altLang="fa-IR" sz="1800" dirty="0" smtClean="0">
                <a:ea typeface="2  Homa"/>
                <a:cs typeface="B Homa" panose="00000400000000000000" pitchFamily="2" charset="-78"/>
              </a:rPr>
              <a:t>66 )</a:t>
            </a:r>
            <a:r>
              <a:rPr lang="en-US" altLang="fa-IR" sz="1800" dirty="0" smtClean="0">
                <a:ea typeface="2  Homa"/>
                <a:cs typeface="B Homa" panose="00000400000000000000" pitchFamily="2" charset="-78"/>
              </a:rPr>
              <a:t> . </a:t>
            </a:r>
            <a:endParaRPr lang="fa-IR" altLang="fa-IR" sz="1800" dirty="0" smtClean="0">
              <a:ea typeface="2  Homa"/>
              <a:cs typeface="B Homa" panose="00000400000000000000" pitchFamily="2" charset="-78"/>
            </a:endParaRPr>
          </a:p>
          <a:p>
            <a:pPr>
              <a:buFont typeface="Wingdings 2" panose="05020102010507070707" pitchFamily="18" charset="2"/>
              <a:buNone/>
            </a:pPr>
            <a:endParaRPr lang="fa-IR" altLang="fa-IR" sz="2400" dirty="0" smtClean="0">
              <a:ea typeface="2  Homa"/>
              <a:cs typeface="B Homa" panose="00000400000000000000" pitchFamily="2"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9" name="Rectangle 7"/>
          <p:cNvSpPr>
            <a:spLocks noGrp="1" noRot="1" noChangeArrowheads="1"/>
          </p:cNvSpPr>
          <p:nvPr>
            <p:ph type="title"/>
          </p:nvPr>
        </p:nvSpPr>
        <p:spPr/>
        <p:txBody>
          <a:bodyPr/>
          <a:lstStyle/>
          <a:p>
            <a:pPr marL="484632" indent="0" algn="ctr" eaLnBrk="1" fontAlgn="auto" hangingPunct="1">
              <a:spcAft>
                <a:spcPts val="0"/>
              </a:spcAft>
              <a:defRPr/>
            </a:pPr>
            <a:r>
              <a:rPr lang="fa-IR" i="1" dirty="0">
                <a:solidFill>
                  <a:schemeClr val="accent1">
                    <a:tint val="83000"/>
                    <a:satMod val="150000"/>
                  </a:schemeClr>
                </a:solidFill>
                <a:latin typeface="Gungsuh" pitchFamily="18" charset="-127"/>
                <a:cs typeface="B Homa" panose="00000400000000000000" pitchFamily="2" charset="-78"/>
              </a:rPr>
              <a:t>زیبایی</a:t>
            </a:r>
            <a:endParaRPr lang="en-US" i="1" dirty="0">
              <a:solidFill>
                <a:schemeClr val="accent1">
                  <a:tint val="83000"/>
                  <a:satMod val="150000"/>
                </a:schemeClr>
              </a:solidFill>
              <a:latin typeface="Gungsuh" pitchFamily="18" charset="-127"/>
              <a:cs typeface="2  Badr" pitchFamily="2" charset="-78"/>
            </a:endParaRPr>
          </a:p>
        </p:txBody>
      </p:sp>
      <p:sp>
        <p:nvSpPr>
          <p:cNvPr id="10243" name="Rectangle 8"/>
          <p:cNvSpPr>
            <a:spLocks noGrp="1" noChangeArrowheads="1"/>
          </p:cNvSpPr>
          <p:nvPr>
            <p:ph idx="1"/>
          </p:nvPr>
        </p:nvSpPr>
        <p:spPr/>
        <p:txBody>
          <a:bodyPr/>
          <a:lstStyle/>
          <a:p>
            <a:pPr algn="ctr" eaLnBrk="1" hangingPunct="1">
              <a:lnSpc>
                <a:spcPct val="90000"/>
              </a:lnSpc>
              <a:buFont typeface="Wingdings" pitchFamily="2" charset="2"/>
              <a:buNone/>
              <a:defRPr/>
            </a:pPr>
            <a:r>
              <a:rPr lang="en-US" dirty="0">
                <a:solidFill>
                  <a:schemeClr val="accent6">
                    <a:lumMod val="60000"/>
                    <a:lumOff val="40000"/>
                  </a:schemeClr>
                </a:solidFill>
              </a:rPr>
              <a:t>Beauty-fairness-elegance-good looks</a:t>
            </a:r>
          </a:p>
          <a:p>
            <a:pPr eaLnBrk="1" hangingPunct="1">
              <a:lnSpc>
                <a:spcPct val="90000"/>
              </a:lnSpc>
              <a:buFont typeface="Wingdings" pitchFamily="2" charset="2"/>
              <a:buNone/>
              <a:defRPr/>
            </a:pPr>
            <a:r>
              <a:rPr lang="fa-IR" sz="1800" dirty="0">
                <a:solidFill>
                  <a:schemeClr val="tx2"/>
                </a:solidFill>
                <a:cs typeface="B Homa" panose="00000400000000000000" pitchFamily="2" charset="-78"/>
              </a:rPr>
              <a:t>(اریان پورکاشانی، 1370 : 268) .</a:t>
            </a:r>
          </a:p>
          <a:p>
            <a:pPr eaLnBrk="1" hangingPunct="1">
              <a:lnSpc>
                <a:spcPct val="90000"/>
              </a:lnSpc>
              <a:buFont typeface="Wingdings" pitchFamily="2" charset="2"/>
              <a:buNone/>
              <a:defRPr/>
            </a:pPr>
            <a:endParaRPr lang="fa-IR" sz="1200" dirty="0">
              <a:solidFill>
                <a:schemeClr val="tx2"/>
              </a:solidFill>
              <a:cs typeface="B Homa" panose="00000400000000000000" pitchFamily="2" charset="-78"/>
            </a:endParaRPr>
          </a:p>
          <a:p>
            <a:pPr eaLnBrk="1" hangingPunct="1">
              <a:lnSpc>
                <a:spcPct val="90000"/>
              </a:lnSpc>
              <a:buFont typeface="Wingdings" pitchFamily="2" charset="2"/>
              <a:buNone/>
              <a:defRPr/>
            </a:pPr>
            <a:endParaRPr lang="fa-IR" sz="1200" dirty="0">
              <a:solidFill>
                <a:schemeClr val="tx2"/>
              </a:solidFill>
              <a:cs typeface="B Homa" panose="00000400000000000000" pitchFamily="2" charset="-78"/>
            </a:endParaRPr>
          </a:p>
          <a:p>
            <a:pPr eaLnBrk="1" hangingPunct="1">
              <a:lnSpc>
                <a:spcPct val="90000"/>
              </a:lnSpc>
              <a:buFont typeface="Wingdings" pitchFamily="2" charset="2"/>
              <a:buNone/>
              <a:defRPr/>
            </a:pPr>
            <a:endParaRPr lang="en-US" sz="1200" dirty="0">
              <a:solidFill>
                <a:schemeClr val="hlink"/>
              </a:solidFill>
              <a:cs typeface="B Homa" panose="00000400000000000000" pitchFamily="2" charset="-78"/>
            </a:endParaRPr>
          </a:p>
          <a:p>
            <a:pPr algn="l" eaLnBrk="1" hangingPunct="1">
              <a:lnSpc>
                <a:spcPct val="90000"/>
              </a:lnSpc>
              <a:buFont typeface="Wingdings" pitchFamily="2" charset="2"/>
              <a:buNone/>
              <a:defRPr/>
            </a:pPr>
            <a:r>
              <a:rPr lang="ar-SA" sz="2000" dirty="0">
                <a:cs typeface="B Homa" panose="00000400000000000000" pitchFamily="2" charset="-78"/>
              </a:rPr>
              <a:t>زیبایی، قشنگی، برازندگی</a:t>
            </a:r>
            <a:r>
              <a:rPr lang="fa-IR" sz="2000" dirty="0">
                <a:cs typeface="B Homa" panose="00000400000000000000" pitchFamily="2" charset="-78"/>
              </a:rPr>
              <a:t> </a:t>
            </a:r>
            <a:r>
              <a:rPr lang="ar-SA" sz="2000" dirty="0">
                <a:cs typeface="B Homa" panose="00000400000000000000" pitchFamily="2" charset="-78"/>
              </a:rPr>
              <a:t>، دلپسندی</a:t>
            </a:r>
            <a:r>
              <a:rPr lang="fa-IR" sz="2000" dirty="0">
                <a:cs typeface="B Homa" panose="00000400000000000000" pitchFamily="2" charset="-78"/>
              </a:rPr>
              <a:t> :</a:t>
            </a:r>
            <a:r>
              <a:rPr lang="en-US" sz="2000" dirty="0">
                <a:cs typeface="B Homa" panose="00000400000000000000" pitchFamily="2" charset="-78"/>
              </a:rPr>
              <a:t> </a:t>
            </a:r>
            <a:r>
              <a:rPr lang="en-US" sz="2000" dirty="0">
                <a:solidFill>
                  <a:schemeClr val="accent6">
                    <a:lumMod val="60000"/>
                    <a:lumOff val="40000"/>
                  </a:schemeClr>
                </a:solidFill>
                <a:cs typeface="B Homa" panose="00000400000000000000" pitchFamily="2" charset="-78"/>
              </a:rPr>
              <a:t>elegance</a:t>
            </a:r>
          </a:p>
          <a:p>
            <a:pPr algn="l" eaLnBrk="1" hangingPunct="1">
              <a:lnSpc>
                <a:spcPct val="90000"/>
              </a:lnSpc>
              <a:buFont typeface="Wingdings" pitchFamily="2" charset="2"/>
              <a:buNone/>
              <a:defRPr/>
            </a:pPr>
            <a:r>
              <a:rPr lang="ar-SA" sz="2000" dirty="0">
                <a:cs typeface="B Homa" panose="00000400000000000000" pitchFamily="2" charset="-78"/>
              </a:rPr>
              <a:t>ظرافت، ملاحت، آراستگی</a:t>
            </a:r>
            <a:r>
              <a:rPr lang="en-US" sz="2000" dirty="0">
                <a:cs typeface="B Homa" panose="00000400000000000000" pitchFamily="2" charset="-78"/>
              </a:rPr>
              <a:t> </a:t>
            </a:r>
          </a:p>
          <a:p>
            <a:pPr algn="l" eaLnBrk="1" hangingPunct="1">
              <a:lnSpc>
                <a:spcPct val="90000"/>
              </a:lnSpc>
              <a:buFont typeface="Wingdings" pitchFamily="2" charset="2"/>
              <a:buNone/>
              <a:defRPr/>
            </a:pPr>
            <a:r>
              <a:rPr lang="ar-SA" sz="2000" dirty="0">
                <a:cs typeface="B Homa" panose="00000400000000000000" pitchFamily="2" charset="-78"/>
              </a:rPr>
              <a:t>خوبی، زیبایی، روشنی، صافی، انصاف</a:t>
            </a:r>
            <a:r>
              <a:rPr lang="fa-IR" sz="2000" dirty="0">
                <a:cs typeface="B Homa" panose="00000400000000000000" pitchFamily="2" charset="-78"/>
              </a:rPr>
              <a:t> :</a:t>
            </a:r>
            <a:r>
              <a:rPr lang="en-US" sz="2000" dirty="0">
                <a:solidFill>
                  <a:schemeClr val="accent6">
                    <a:lumMod val="60000"/>
                    <a:lumOff val="40000"/>
                  </a:schemeClr>
                </a:solidFill>
                <a:cs typeface="B Homa" panose="00000400000000000000" pitchFamily="2" charset="-78"/>
              </a:rPr>
              <a:t>fairness</a:t>
            </a:r>
          </a:p>
          <a:p>
            <a:pPr algn="l" eaLnBrk="1" hangingPunct="1">
              <a:lnSpc>
                <a:spcPct val="90000"/>
              </a:lnSpc>
              <a:buFont typeface="Wingdings" pitchFamily="2" charset="2"/>
              <a:buNone/>
              <a:defRPr/>
            </a:pPr>
            <a:r>
              <a:rPr lang="ar-SA" sz="2000" dirty="0">
                <a:cs typeface="B Homa" panose="00000400000000000000" pitchFamily="2" charset="-78"/>
              </a:rPr>
              <a:t>خوش قیافگی، خوش سیمایی</a:t>
            </a:r>
            <a:r>
              <a:rPr lang="fa-IR" sz="2000" dirty="0">
                <a:cs typeface="B Homa" panose="00000400000000000000" pitchFamily="2" charset="-78"/>
              </a:rPr>
              <a:t> :</a:t>
            </a:r>
            <a:r>
              <a:rPr lang="en-US" sz="2000" dirty="0">
                <a:cs typeface="B Homa" panose="00000400000000000000" pitchFamily="2" charset="-78"/>
              </a:rPr>
              <a:t> </a:t>
            </a:r>
            <a:r>
              <a:rPr lang="en-US" sz="2000" dirty="0">
                <a:solidFill>
                  <a:schemeClr val="accent6">
                    <a:lumMod val="60000"/>
                    <a:lumOff val="40000"/>
                  </a:schemeClr>
                </a:solidFill>
                <a:cs typeface="B Homa" panose="00000400000000000000" pitchFamily="2" charset="-78"/>
              </a:rPr>
              <a:t>good looks</a:t>
            </a:r>
          </a:p>
          <a:p>
            <a:pPr eaLnBrk="1" hangingPunct="1">
              <a:lnSpc>
                <a:spcPct val="90000"/>
              </a:lnSpc>
              <a:buFont typeface="Wingdings" pitchFamily="2" charset="2"/>
              <a:buNone/>
              <a:defRPr/>
            </a:pPr>
            <a:r>
              <a:rPr lang="en-US" sz="1800" dirty="0">
                <a:hlinkClick r:id="rId2"/>
              </a:rPr>
              <a:t>www.farsilookup.com</a:t>
            </a:r>
            <a:r>
              <a:rPr lang="en-US" dirty="0"/>
              <a:t>  </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hangingPunct="1">
              <a:defRPr/>
            </a:pPr>
            <a:r>
              <a:rPr lang="en-US" dirty="0">
                <a:solidFill>
                  <a:schemeClr val="accent1">
                    <a:tint val="83000"/>
                    <a:satMod val="150000"/>
                  </a:schemeClr>
                </a:solidFill>
              </a:rPr>
              <a:t>Beauty</a:t>
            </a:r>
            <a:endParaRPr lang="fa-IR" dirty="0"/>
          </a:p>
        </p:txBody>
      </p:sp>
      <p:sp>
        <p:nvSpPr>
          <p:cNvPr id="3" name="Content Placeholder 2"/>
          <p:cNvSpPr>
            <a:spLocks noGrp="1"/>
          </p:cNvSpPr>
          <p:nvPr>
            <p:ph idx="1"/>
          </p:nvPr>
        </p:nvSpPr>
        <p:spPr>
          <a:xfrm>
            <a:off x="428625" y="1714500"/>
            <a:ext cx="8229600" cy="4572000"/>
          </a:xfrm>
        </p:spPr>
        <p:txBody>
          <a:bodyPr/>
          <a:lstStyle/>
          <a:p>
            <a:pPr lvl="1" eaLnBrk="1" hangingPunct="1">
              <a:buFont typeface="Wingdings" pitchFamily="2" charset="2"/>
              <a:buChar char="v"/>
              <a:defRPr/>
            </a:pPr>
            <a:r>
              <a:rPr lang="fa-IR" sz="2400" dirty="0">
                <a:cs typeface="B Homa" panose="00000400000000000000" pitchFamily="2" charset="-78"/>
              </a:rPr>
              <a:t>مترادف ها</a:t>
            </a:r>
          </a:p>
          <a:p>
            <a:pPr lvl="1" algn="l" eaLnBrk="1" hangingPunct="1">
              <a:buFont typeface="Verdana" panose="020B0604030504040204" pitchFamily="34" charset="0"/>
              <a:buNone/>
              <a:defRPr/>
            </a:pPr>
            <a:r>
              <a:rPr lang="en-US" dirty="0">
                <a:solidFill>
                  <a:schemeClr val="accent6">
                    <a:lumMod val="60000"/>
                    <a:lumOff val="40000"/>
                  </a:schemeClr>
                </a:solidFill>
              </a:rPr>
              <a:t>attraction – attractiveness – charm – comeliness – </a:t>
            </a:r>
            <a:r>
              <a:rPr lang="en-US" dirty="0" err="1">
                <a:solidFill>
                  <a:schemeClr val="accent6">
                    <a:lumMod val="60000"/>
                    <a:lumOff val="40000"/>
                  </a:schemeClr>
                </a:solidFill>
              </a:rPr>
              <a:t>elagance</a:t>
            </a:r>
            <a:r>
              <a:rPr lang="en-US" dirty="0">
                <a:solidFill>
                  <a:schemeClr val="accent6">
                    <a:lumMod val="60000"/>
                    <a:lumOff val="40000"/>
                  </a:schemeClr>
                </a:solidFill>
              </a:rPr>
              <a:t> – exquisiteness – grace – loveliness – seemliness</a:t>
            </a:r>
          </a:p>
          <a:p>
            <a:pPr lvl="1" eaLnBrk="1" hangingPunct="1">
              <a:buFont typeface="Verdana" panose="020B0604030504040204" pitchFamily="34" charset="0"/>
              <a:buNone/>
              <a:defRPr/>
            </a:pPr>
            <a:r>
              <a:rPr lang="fa-IR" sz="2400" dirty="0">
                <a:cs typeface="B Homa" panose="00000400000000000000" pitchFamily="2" charset="-78"/>
              </a:rPr>
              <a:t>زیبایی ، خوشگلی ، دلربایی ، خوبرویی ، خوش منظری</a:t>
            </a:r>
          </a:p>
          <a:p>
            <a:pPr lvl="1" eaLnBrk="1" hangingPunct="1">
              <a:buFont typeface="Wingdings" pitchFamily="2" charset="2"/>
              <a:buChar char="v"/>
              <a:defRPr/>
            </a:pPr>
            <a:r>
              <a:rPr lang="fa-IR" sz="2400" dirty="0">
                <a:cs typeface="B Homa" panose="00000400000000000000" pitchFamily="2" charset="-78"/>
              </a:rPr>
              <a:t>متضاد ها</a:t>
            </a:r>
          </a:p>
          <a:p>
            <a:pPr lvl="1" algn="l" rtl="0" eaLnBrk="1" hangingPunct="1">
              <a:buFont typeface="Verdana" panose="020B0604030504040204" pitchFamily="34" charset="0"/>
              <a:buNone/>
              <a:defRPr/>
            </a:pPr>
            <a:r>
              <a:rPr lang="en-US" sz="2800" dirty="0" err="1">
                <a:solidFill>
                  <a:schemeClr val="accent6">
                    <a:lumMod val="60000"/>
                    <a:lumOff val="40000"/>
                  </a:schemeClr>
                </a:solidFill>
                <a:cs typeface="2  Badr" pitchFamily="2" charset="-78"/>
              </a:rPr>
              <a:t>ungliness</a:t>
            </a:r>
            <a:endParaRPr lang="en-US" sz="2800" dirty="0">
              <a:solidFill>
                <a:schemeClr val="accent6">
                  <a:lumMod val="60000"/>
                  <a:lumOff val="40000"/>
                </a:schemeClr>
              </a:solidFill>
              <a:cs typeface="2  Badr" pitchFamily="2" charset="-78"/>
            </a:endParaRPr>
          </a:p>
          <a:p>
            <a:pPr lvl="1" rtl="0" eaLnBrk="1" hangingPunct="1">
              <a:buFont typeface="Verdana" panose="020B0604030504040204" pitchFamily="34" charset="0"/>
              <a:buNone/>
              <a:defRPr/>
            </a:pPr>
            <a:r>
              <a:rPr lang="fa-IR" sz="2400" dirty="0">
                <a:cs typeface="B Homa" panose="00000400000000000000" pitchFamily="2" charset="-78"/>
              </a:rPr>
              <a:t>زشتی ، زشت رویی</a:t>
            </a:r>
          </a:p>
          <a:p>
            <a:pPr lvl="1" rtl="0" eaLnBrk="1" hangingPunct="1">
              <a:buFont typeface="Verdana" panose="020B0604030504040204" pitchFamily="34" charset="0"/>
              <a:buNone/>
              <a:defRPr/>
            </a:pPr>
            <a:r>
              <a:rPr lang="fa-IR" sz="1800" dirty="0">
                <a:cs typeface="B Homa" panose="00000400000000000000" pitchFamily="2" charset="-78"/>
              </a:rPr>
              <a:t>(</a:t>
            </a:r>
            <a:r>
              <a:rPr lang="fa-IR" sz="1800" i="1" dirty="0">
                <a:cs typeface="B Homa" panose="00000400000000000000" pitchFamily="2" charset="-78"/>
              </a:rPr>
              <a:t>ایروین ، </a:t>
            </a:r>
            <a:r>
              <a:rPr lang="fa-IR" sz="1800" dirty="0">
                <a:cs typeface="B Homa" panose="00000400000000000000" pitchFamily="2" charset="-78"/>
              </a:rPr>
              <a:t>1369 : 49 )</a:t>
            </a:r>
          </a:p>
          <a:p>
            <a:pPr lvl="1" rtl="0" eaLnBrk="1" hangingPunct="1">
              <a:buFont typeface="Verdana" panose="020B0604030504040204" pitchFamily="34" charset="0"/>
              <a:buNone/>
              <a:defRPr/>
            </a:pPr>
            <a:endParaRPr lang="fa-IR" sz="1800" dirty="0">
              <a:cs typeface="2  Badr" pitchFamily="2" charset="-78"/>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1194</TotalTime>
  <Words>6914</Words>
  <Application>Microsoft Office PowerPoint</Application>
  <PresentationFormat>On-screen Show (4:3)</PresentationFormat>
  <Paragraphs>349</Paragraphs>
  <Slides>52</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52</vt:i4>
      </vt:variant>
    </vt:vector>
  </HeadingPairs>
  <TitlesOfParts>
    <vt:vector size="64" baseType="lpstr">
      <vt:lpstr>Garamond</vt:lpstr>
      <vt:lpstr>Arial</vt:lpstr>
      <vt:lpstr>Century Gothic</vt:lpstr>
      <vt:lpstr>Wingdings 2</vt:lpstr>
      <vt:lpstr>Verdana</vt:lpstr>
      <vt:lpstr>Calibri</vt:lpstr>
      <vt:lpstr>2  Badr</vt:lpstr>
      <vt:lpstr>2  Homa</vt:lpstr>
      <vt:lpstr>Wingdings</vt:lpstr>
      <vt:lpstr>Tahoma</vt:lpstr>
      <vt:lpstr>B Nazanin</vt:lpstr>
      <vt:lpstr>Ion</vt:lpstr>
      <vt:lpstr>PowerPoint Presentation</vt:lpstr>
      <vt:lpstr>زیبایی</vt:lpstr>
      <vt:lpstr>زیبایی</vt:lpstr>
      <vt:lpstr>زیبایی</vt:lpstr>
      <vt:lpstr>زیبایی</vt:lpstr>
      <vt:lpstr>زیبایی</vt:lpstr>
      <vt:lpstr>زیبایی</vt:lpstr>
      <vt:lpstr>زیبایی</vt:lpstr>
      <vt:lpstr>Beauty</vt:lpstr>
      <vt:lpstr>Beauty</vt:lpstr>
      <vt:lpstr>Beauty </vt:lpstr>
      <vt:lpstr>Beauty</vt:lpstr>
      <vt:lpstr>زیبایی</vt:lpstr>
      <vt:lpstr>زیبایی شناسی</vt:lpstr>
      <vt:lpstr>زیبایی شناسی</vt:lpstr>
      <vt:lpstr>زیبایی شناسی</vt:lpstr>
      <vt:lpstr>زیبایی شناسی</vt:lpstr>
      <vt:lpstr>زیبایی شناسی</vt:lpstr>
      <vt:lpstr>زیبایی شناسی</vt:lpstr>
      <vt:lpstr>Aesthetic</vt:lpstr>
      <vt:lpstr>نتیجه گیری</vt:lpstr>
      <vt:lpstr>دیدگاه قدما و متاخران در مورد زیبایی</vt:lpstr>
      <vt:lpstr>دیدگاه قدما و متاخران در مورد زیبایی</vt:lpstr>
      <vt:lpstr>دیدگاه قدما و متاخران در مورد زیبایی</vt:lpstr>
      <vt:lpstr>دیدگاه قدما و متاخران در مورد زیبایی</vt:lpstr>
      <vt:lpstr>دیدگاه قدما و متاخران در مورد زیبایی</vt:lpstr>
      <vt:lpstr>دیدگاه قدما و متاخران در مورد زیبایی</vt:lpstr>
      <vt:lpstr>دیدگاه قدما و متاخران در مورد زیبایی</vt:lpstr>
      <vt:lpstr>دیدگاه قدما و متاخران در مورد زیبایی</vt:lpstr>
      <vt:lpstr>دیدگاه قدما و متاخران در مورد زیبایی</vt:lpstr>
      <vt:lpstr>PowerPoint Presentation</vt:lpstr>
      <vt:lpstr>خلاصه تعاریف</vt:lpstr>
      <vt:lpstr>وجوه زیبایی</vt:lpstr>
      <vt:lpstr>مراتب زیبایی</vt:lpstr>
      <vt:lpstr>انواع زیبایی شناسی </vt:lpstr>
      <vt:lpstr>زیبایی در فضای معماری و شهری</vt:lpstr>
      <vt:lpstr>زیبایی در فضای معماری و شهری</vt:lpstr>
      <vt:lpstr>زیبایی در فضای معماری و شهری</vt:lpstr>
      <vt:lpstr>زیبایی در فضای معماری و شهری</vt:lpstr>
      <vt:lpstr>زیبایی در فضای معماری و شهری</vt:lpstr>
      <vt:lpstr>زیبایی در فضای معماری و شهری</vt:lpstr>
      <vt:lpstr>زیبایی در فضای معماری و شهری</vt:lpstr>
      <vt:lpstr>زیبایی در فضای معماری و شهری</vt:lpstr>
      <vt:lpstr>زیبایی در فضای معماری و شهری</vt:lpstr>
      <vt:lpstr>زیبایی در فضای معماری و شهری</vt:lpstr>
      <vt:lpstr>زیبایی در فضای معماری و شهری</vt:lpstr>
      <vt:lpstr>زیبایی در فضای معماری و شهری</vt:lpstr>
      <vt:lpstr>زیبایی در فضای معماری و شهری</vt:lpstr>
      <vt:lpstr>زیبایی در فضای معماری و شهری</vt:lpstr>
      <vt:lpstr>نتیجه گیری</vt:lpstr>
      <vt:lpstr>منابع و ماخذ</vt:lpstr>
      <vt:lpstr>پایان</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زیبایی</dc:title>
  <dc:creator>mahya</dc:creator>
  <cp:lastModifiedBy>Mohammad</cp:lastModifiedBy>
  <cp:revision>151</cp:revision>
  <dcterms:created xsi:type="dcterms:W3CDTF">2010-09-07T15:46:26Z</dcterms:created>
  <dcterms:modified xsi:type="dcterms:W3CDTF">2020-12-02T23:38:00Z</dcterms:modified>
</cp:coreProperties>
</file>